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0" r:id="rId4"/>
    <p:sldId id="281" r:id="rId5"/>
    <p:sldId id="258" r:id="rId6"/>
    <p:sldId id="288" r:id="rId7"/>
    <p:sldId id="289" r:id="rId8"/>
    <p:sldId id="290" r:id="rId9"/>
    <p:sldId id="291" r:id="rId10"/>
    <p:sldId id="293" r:id="rId11"/>
    <p:sldId id="283" r:id="rId12"/>
    <p:sldId id="285" r:id="rId13"/>
    <p:sldId id="298" r:id="rId14"/>
    <p:sldId id="301" r:id="rId15"/>
    <p:sldId id="294" r:id="rId16"/>
    <p:sldId id="295" r:id="rId17"/>
    <p:sldId id="296" r:id="rId18"/>
    <p:sldId id="297" r:id="rId19"/>
    <p:sldId id="286" r:id="rId20"/>
    <p:sldId id="287" r:id="rId21"/>
    <p:sldId id="302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02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4407-4BD5-43DA-9197-B657A7240789}" type="datetimeFigureOut">
              <a:rPr lang="en-AU" smtClean="0"/>
              <a:t>13/04/2016</a:t>
            </a:fld>
            <a:endParaRPr lang="en-AU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A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440E7-D853-4C44-AB34-7BF6E14D5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75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671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10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188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105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188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10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5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369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0" dirty="0" smtClean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39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29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97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37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40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10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10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78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40E7-D853-4C44-AB34-7BF6E14D58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88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1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70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42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2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9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27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49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1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75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35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32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31EE-6A83-435B-AF68-F5AFC47D00FD}" type="datetimeFigureOut">
              <a:rPr kumimoji="1" lang="ja-JP" altLang="en-US" smtClean="0"/>
              <a:t>2016/4/13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A8E1-38B5-436E-9031-9415A58F0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9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4/4b/Africat_Cheetah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www.google.com.au/url?sa=i&amp;rct=j&amp;q=&amp;esrc=s&amp;source=images&amp;cd=&amp;cad=rja&amp;uact=8&amp;ved=0CAcQjRw&amp;url=https://www.flickr.com/photos/can10kon10/7911858218&amp;ei=Y3VdVamqK4jU8gWZh4HQAg&amp;bvm=bv.93756505,d.dGc&amp;psig=AFQjCNEE7hvXqNubdb5mnoLb411BVqf11A&amp;ust=1432274645958338" TargetMode="External"/><Relationship Id="rId7" Type="http://schemas.openxmlformats.org/officeDocument/2006/relationships/hyperlink" Target="http://upload.wikimedia.org/wikipedia/ja/9/9c/Yokohama_takashimaya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hyperlink" Target="http://upload.wikimedia.org/wikipedia/commons/9/90/Hiroshima_mitsukoshi_201109.JPG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://www.google.com.au/url?sa=i&amp;rct=j&amp;q=&amp;esrc=s&amp;source=images&amp;cd=&amp;cad=rja&amp;uact=8&amp;ved=0CAcQjRw&amp;url=http://ja.wikipedia.org/wiki/%E3%83%95%E3%82%A1%E3%82%A4%E3%83%AB:Isetan_fuchu.JPG&amp;ei=xm9dVb7LGsX98AXOloCgAw&amp;bvm=bv.93756505,d.dGc&amp;psig=AFQjCNGyTD7aj5C1S92CvbjAWrMy1h-n8w&amp;ust=143227319366504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2/Hiroshige,_Sugura_street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/>
          <a:lstStyle/>
          <a:p>
            <a:r>
              <a:rPr lang="ja-JP" altLang="en-US" b="1" dirty="0">
                <a:solidFill>
                  <a:srgbClr val="0066FF"/>
                </a:solidFill>
              </a:rPr>
              <a:t>日本につい</a:t>
            </a:r>
            <a:r>
              <a:rPr lang="ja-JP" altLang="en-US" b="1" dirty="0" smtClean="0">
                <a:solidFill>
                  <a:srgbClr val="0066FF"/>
                </a:solidFill>
              </a:rPr>
              <a:t>て</a:t>
            </a:r>
            <a:r>
              <a:rPr lang="en-US" altLang="ja-JP" b="1" dirty="0" smtClean="0">
                <a:solidFill>
                  <a:srgbClr val="0066FF"/>
                </a:solidFill>
              </a:rPr>
              <a:t/>
            </a:r>
            <a:br>
              <a:rPr lang="en-US" altLang="ja-JP" b="1" dirty="0" smtClean="0">
                <a:solidFill>
                  <a:srgbClr val="0066FF"/>
                </a:solidFill>
              </a:rPr>
            </a:br>
            <a:r>
              <a:rPr lang="en-US" altLang="ja-JP" b="1" dirty="0" smtClean="0">
                <a:solidFill>
                  <a:srgbClr val="0066FF"/>
                </a:solidFill>
              </a:rPr>
              <a:t>About Japan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3" name="正方形/長方形 5"/>
          <p:cNvSpPr/>
          <p:nvPr/>
        </p:nvSpPr>
        <p:spPr>
          <a:xfrm>
            <a:off x="3491880" y="1556792"/>
            <a:ext cx="216024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b="1" dirty="0" smtClean="0">
                <a:solidFill>
                  <a:srgbClr val="0066FF"/>
                </a:solidFill>
              </a:rPr>
              <a:t>Round </a:t>
            </a:r>
            <a:r>
              <a:rPr lang="en-AU" sz="4400" b="1" dirty="0" smtClean="0">
                <a:solidFill>
                  <a:srgbClr val="0066FF"/>
                </a:solidFill>
              </a:rPr>
              <a:t>3</a:t>
            </a:r>
            <a:endParaRPr lang="en-AU" sz="4400" b="1" dirty="0">
              <a:solidFill>
                <a:srgbClr val="0066FF"/>
              </a:solidFill>
            </a:endParaRPr>
          </a:p>
        </p:txBody>
      </p:sp>
      <p:sp>
        <p:nvSpPr>
          <p:cNvPr id="4" name="フッター プレースホルダー 2"/>
          <p:cNvSpPr>
            <a:spLocks noGrp="1"/>
          </p:cNvSpPr>
          <p:nvPr/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40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29917"/>
            <a:ext cx="8229600" cy="1301006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Q5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. Which 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of these university departments exists in Japan?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67544" y="4149080"/>
            <a:ext cx="4038600" cy="218884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endParaRPr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1597432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    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340768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25" name="角丸四角形 24"/>
          <p:cNvSpPr/>
          <p:nvPr/>
        </p:nvSpPr>
        <p:spPr>
          <a:xfrm>
            <a:off x="1143399" y="1243666"/>
            <a:ext cx="3018492" cy="1020432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rgbClr val="00B050"/>
                </a:solidFill>
              </a:rPr>
              <a:t>Dept</a:t>
            </a:r>
            <a:r>
              <a:rPr lang="en-US" altLang="ja-JP" sz="3200" dirty="0" smtClean="0">
                <a:solidFill>
                  <a:srgbClr val="00B050"/>
                </a:solidFill>
              </a:rPr>
              <a:t> of Mt. Fuji</a:t>
            </a: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ふ</a:t>
            </a:r>
            <a:r>
              <a:rPr lang="ja-JP" altLang="en-US" sz="3200" dirty="0" smtClean="0">
                <a:solidFill>
                  <a:schemeClr val="tx1"/>
                </a:solidFill>
              </a:rPr>
              <a:t>じさんが</a:t>
            </a:r>
            <a:r>
              <a:rPr lang="ja-JP" altLang="en-US" sz="3200" dirty="0" err="1" smtClean="0">
                <a:solidFill>
                  <a:schemeClr val="tx1"/>
                </a:solidFill>
              </a:rPr>
              <a:t>くぶ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593433" y="1330923"/>
            <a:ext cx="3018492" cy="92333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rgbClr val="00B050"/>
                </a:solidFill>
              </a:rPr>
              <a:t>Dept</a:t>
            </a:r>
            <a:r>
              <a:rPr lang="en-US" altLang="ja-JP" sz="3200" dirty="0" smtClean="0">
                <a:solidFill>
                  <a:srgbClr val="00B050"/>
                </a:solidFill>
              </a:rPr>
              <a:t> of Ninja</a:t>
            </a:r>
          </a:p>
          <a:p>
            <a:pPr algn="ctr"/>
            <a:r>
              <a:rPr lang="ja-JP" altLang="en-US" sz="3200" dirty="0" err="1">
                <a:solidFill>
                  <a:schemeClr val="tx1"/>
                </a:solidFill>
              </a:rPr>
              <a:t>にんじゃがくぶ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36841" y="3933056"/>
            <a:ext cx="3018492" cy="865954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rgbClr val="00B050"/>
                </a:solidFill>
              </a:rPr>
              <a:t>Dept</a:t>
            </a:r>
            <a:r>
              <a:rPr lang="en-US" altLang="ja-JP" sz="3200" dirty="0" smtClean="0">
                <a:solidFill>
                  <a:srgbClr val="00B050"/>
                </a:solidFill>
              </a:rPr>
              <a:t> of Manga</a:t>
            </a:r>
          </a:p>
          <a:p>
            <a:pPr algn="ctr"/>
            <a:r>
              <a:rPr lang="ja-JP" altLang="en-US" sz="3200" dirty="0" err="1" smtClean="0">
                <a:solidFill>
                  <a:schemeClr val="tx1"/>
                </a:solidFill>
              </a:rPr>
              <a:t>まんががくぶ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593433" y="3853993"/>
            <a:ext cx="3018492" cy="807306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err="1" smtClean="0">
                <a:solidFill>
                  <a:srgbClr val="00B050"/>
                </a:solidFill>
              </a:rPr>
              <a:t>Dept</a:t>
            </a:r>
            <a:r>
              <a:rPr lang="en-US" altLang="ja-JP" sz="3200" dirty="0" smtClean="0">
                <a:solidFill>
                  <a:srgbClr val="00B050"/>
                </a:solidFill>
              </a:rPr>
              <a:t> of Sushi</a:t>
            </a: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すしが</a:t>
            </a:r>
            <a:r>
              <a:rPr lang="ja-JP" altLang="en-US" sz="3200" dirty="0" err="1" smtClean="0">
                <a:solidFill>
                  <a:schemeClr val="tx1"/>
                </a:solidFill>
              </a:rPr>
              <a:t>くぶ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539552" y="4856386"/>
            <a:ext cx="3816423" cy="188498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1"/>
            <a:ext cx="2664295" cy="138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3176"/>
            <a:ext cx="1404155" cy="124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ntakatsuka\Pictures\ninj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54253"/>
            <a:ext cx="1656184" cy="14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71839"/>
            <a:ext cx="1733550" cy="14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フッター プレースホルダー 2"/>
          <p:cNvSpPr>
            <a:spLocks noGrp="1"/>
          </p:cNvSpPr>
          <p:nvPr/>
        </p:nvSpPr>
        <p:spPr>
          <a:xfrm>
            <a:off x="3260576" y="64621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12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2564904"/>
          </a:xfrm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Q6. In 2020</a:t>
            </a:r>
            <a:r>
              <a:rPr lang="ja-JP" altLang="en-US" sz="3600" b="1" dirty="0" smtClean="0">
                <a:solidFill>
                  <a:srgbClr val="0066FF"/>
                </a:solidFill>
              </a:rPr>
              <a:t> </a:t>
            </a:r>
            <a:r>
              <a:rPr lang="en-US" altLang="ja-JP" sz="3600" b="1" dirty="0">
                <a:solidFill>
                  <a:srgbClr val="0066FF"/>
                </a:solidFill>
              </a:rPr>
              <a:t>the Olympic 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Games will be held in Tokyo. This will be the second time. In what year were the Olympic Games first held in Tokyo?</a:t>
            </a:r>
            <a:endParaRPr kumimoji="1" lang="ja-JP" altLang="en-US" sz="3600" b="1" dirty="0">
              <a:solidFill>
                <a:srgbClr val="0066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912769" cy="382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フッター プレースホルダー 2"/>
          <p:cNvSpPr>
            <a:spLocks noGrp="1"/>
          </p:cNvSpPr>
          <p:nvPr/>
        </p:nvSpPr>
        <p:spPr>
          <a:xfrm>
            <a:off x="3196208" y="64757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5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962660" y="4183636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                  NEN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18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67544" y="4183494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3200" dirty="0" smtClean="0">
                <a:solidFill>
                  <a:prstClr val="black"/>
                </a:solidFill>
              </a:rPr>
              <a:t>　　　　　　　　</a:t>
            </a:r>
            <a:r>
              <a:rPr lang="en-US" altLang="ja-JP" sz="3200" dirty="0" smtClean="0">
                <a:solidFill>
                  <a:prstClr val="black"/>
                </a:solidFill>
              </a:rPr>
              <a:t>NEN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14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932040" y="1628800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3200" dirty="0" smtClean="0">
                <a:solidFill>
                  <a:prstClr val="black"/>
                </a:solidFill>
              </a:rPr>
              <a:t>　　　　　　      </a:t>
            </a:r>
            <a:r>
              <a:rPr lang="en-US" altLang="ja-JP" sz="3200" dirty="0" smtClean="0">
                <a:solidFill>
                  <a:prstClr val="black"/>
                </a:solidFill>
              </a:rPr>
              <a:t>NEN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13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r>
              <a:rPr lang="ja-JP" altLang="en-US" sz="3200" dirty="0" smtClean="0">
                <a:solidFill>
                  <a:prstClr val="black"/>
                </a:solidFill>
              </a:rPr>
              <a:t>　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3200" dirty="0" smtClean="0">
                <a:solidFill>
                  <a:prstClr val="black"/>
                </a:solidFill>
              </a:rPr>
              <a:t>　　　　　　　</a:t>
            </a:r>
            <a:r>
              <a:rPr lang="en-US" altLang="ja-JP" sz="3200" dirty="0" smtClean="0">
                <a:solidFill>
                  <a:prstClr val="black"/>
                </a:solidFill>
              </a:rPr>
              <a:t>NEN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44080" y="197768"/>
            <a:ext cx="6898179" cy="1227782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Q6.</a:t>
            </a:r>
            <a:r>
              <a:rPr lang="ja-JP" altLang="en-US" sz="3600" b="1" dirty="0" smtClean="0">
                <a:solidFill>
                  <a:srgbClr val="0066FF"/>
                </a:solidFill>
              </a:rPr>
              <a:t> </a:t>
            </a:r>
            <a:r>
              <a:rPr lang="en-US" altLang="ja-JP" sz="3600" b="1" dirty="0">
                <a:solidFill>
                  <a:srgbClr val="0066FF"/>
                </a:solidFill>
              </a:rPr>
              <a:t>In what year were the Olympic Games first held in Tokyo?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340768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47664" y="268699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1956</a:t>
            </a:r>
            <a:r>
              <a:rPr lang="ja-JP" altLang="en-US" sz="5400" b="1" dirty="0" smtClean="0"/>
              <a:t>年</a:t>
            </a:r>
            <a:endParaRPr lang="en-AU" sz="5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56176" y="2686997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1964</a:t>
            </a:r>
            <a:r>
              <a:rPr lang="ja-JP" altLang="en-US" sz="5400" b="1" dirty="0" smtClean="0"/>
              <a:t>年</a:t>
            </a:r>
            <a:endParaRPr lang="en-US" altLang="ja-JP" sz="5400" b="1" dirty="0" smtClean="0"/>
          </a:p>
          <a:p>
            <a:endParaRPr lang="en-AU" sz="5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44080" y="5449003"/>
            <a:ext cx="251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1988</a:t>
            </a:r>
            <a:r>
              <a:rPr lang="ja-JP" altLang="en-US" sz="5400" b="1" dirty="0" smtClean="0"/>
              <a:t>年</a:t>
            </a:r>
            <a:endParaRPr lang="en-AU" sz="5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3394" y="5449003"/>
            <a:ext cx="244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2000</a:t>
            </a:r>
            <a:r>
              <a:rPr lang="ja-JP" altLang="en-US" sz="5400" b="1" dirty="0" smtClean="0"/>
              <a:t>年</a:t>
            </a:r>
            <a:endParaRPr lang="en-AU" sz="5400" b="1" dirty="0"/>
          </a:p>
        </p:txBody>
      </p:sp>
      <p:sp>
        <p:nvSpPr>
          <p:cNvPr id="24" name="円/楕円 23"/>
          <p:cNvSpPr/>
          <p:nvPr/>
        </p:nvSpPr>
        <p:spPr>
          <a:xfrm>
            <a:off x="5712562" y="1916832"/>
            <a:ext cx="2952328" cy="1872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" y="102518"/>
            <a:ext cx="1857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フッター プレースホルダー 2"/>
          <p:cNvSpPr>
            <a:spLocks noGrp="1"/>
          </p:cNvSpPr>
          <p:nvPr/>
        </p:nvSpPr>
        <p:spPr>
          <a:xfrm>
            <a:off x="3100028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2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5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" y="4933013"/>
            <a:ext cx="2939282" cy="13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Africat Cheeta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11128"/>
            <a:ext cx="1786879" cy="13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36931" y="39762"/>
            <a:ext cx="8229600" cy="1301006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0066FF"/>
                </a:solidFill>
              </a:rPr>
              <a:t>Q7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. Which </a:t>
            </a:r>
            <a:r>
              <a:rPr lang="en-US" altLang="ja-JP" sz="3600" b="1" dirty="0">
                <a:solidFill>
                  <a:srgbClr val="0066FF"/>
                </a:solidFill>
              </a:rPr>
              <a:t>of these animals and vehicles is the fastest?</a:t>
            </a:r>
            <a:endParaRPr lang="ja-JP" altLang="en-US" sz="3600" b="1" dirty="0">
              <a:solidFill>
                <a:srgbClr val="0066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67544" y="4149080"/>
            <a:ext cx="4038600" cy="218884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endParaRPr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1597432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    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76028" y="4221088"/>
            <a:ext cx="4038600" cy="2200842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　　　　　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5491" y="1373414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25" name="角丸四角形 24"/>
          <p:cNvSpPr/>
          <p:nvPr/>
        </p:nvSpPr>
        <p:spPr>
          <a:xfrm>
            <a:off x="994355" y="1407565"/>
            <a:ext cx="3512914" cy="828092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Spirit of Tasmania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593433" y="1373414"/>
            <a:ext cx="3221195" cy="92333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CHIITAA</a:t>
            </a: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チーター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036841" y="3933056"/>
            <a:ext cx="3018492" cy="865954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SHINKANSEN</a:t>
            </a: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しん</a:t>
            </a:r>
            <a:r>
              <a:rPr lang="ja-JP" altLang="en-US" sz="3200" dirty="0">
                <a:solidFill>
                  <a:schemeClr val="tx1"/>
                </a:solidFill>
              </a:rPr>
              <a:t>かんせん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593433" y="3930336"/>
            <a:ext cx="3319116" cy="868673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HAYABUSA</a:t>
            </a: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ハヤブサ</a:t>
            </a:r>
            <a:r>
              <a:rPr lang="en-US" altLang="ja-JP" sz="3200" dirty="0" smtClean="0">
                <a:solidFill>
                  <a:schemeClr val="tx1"/>
                </a:solidFill>
              </a:rPr>
              <a:t>(Falcon)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4932040" y="4799010"/>
            <a:ext cx="3980509" cy="195904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図 28" descr="ハヤブ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4836981"/>
            <a:ext cx="1512170" cy="15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6862961" y="5686713"/>
            <a:ext cx="1930337" cy="646331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390km/h</a:t>
            </a:r>
            <a:endParaRPr lang="en-AU" sz="36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84645" y="5597177"/>
            <a:ext cx="1930337" cy="646331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320km/h</a:t>
            </a:r>
            <a:endParaRPr lang="en-AU" sz="36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62962" y="3099015"/>
            <a:ext cx="1930337" cy="646331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100km/h</a:t>
            </a:r>
            <a:endParaRPr lang="en-AU" sz="3600" b="1" dirty="0"/>
          </a:p>
        </p:txBody>
      </p:sp>
      <p:pic>
        <p:nvPicPr>
          <p:cNvPr id="6146" name="Picture 2" descr="Devonport-Spirit-Of-Tasmania-2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8" y="2296745"/>
            <a:ext cx="2862126" cy="1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85098" y="3053563"/>
            <a:ext cx="1696298" cy="646331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50km/h</a:t>
            </a:r>
            <a:endParaRPr lang="en-AU" sz="3600" b="1" dirty="0"/>
          </a:p>
        </p:txBody>
      </p:sp>
      <p:sp>
        <p:nvSpPr>
          <p:cNvPr id="33" name="フッター プレースホルダー 2"/>
          <p:cNvSpPr>
            <a:spLocks noGrp="1"/>
          </p:cNvSpPr>
          <p:nvPr/>
        </p:nvSpPr>
        <p:spPr>
          <a:xfrm>
            <a:off x="3196208" y="65021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68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66FF"/>
                </a:solidFill>
              </a:rPr>
              <a:t>The fastest </a:t>
            </a:r>
            <a:r>
              <a:rPr lang="en-US" altLang="ja-JP" b="1" i="1" dirty="0" err="1">
                <a:solidFill>
                  <a:srgbClr val="0066FF"/>
                </a:solidFill>
              </a:rPr>
              <a:t>S</a:t>
            </a:r>
            <a:r>
              <a:rPr lang="en-US" altLang="ja-JP" b="1" i="1" dirty="0" err="1" smtClean="0">
                <a:solidFill>
                  <a:srgbClr val="0066FF"/>
                </a:solidFill>
              </a:rPr>
              <a:t>hinkansen</a:t>
            </a:r>
            <a:r>
              <a:rPr lang="en-US" altLang="ja-JP" b="1" dirty="0" smtClean="0">
                <a:solidFill>
                  <a:srgbClr val="0066FF"/>
                </a:solidFill>
              </a:rPr>
              <a:t> is the </a:t>
            </a:r>
            <a:r>
              <a:rPr lang="en-US" altLang="ja-JP" b="1" i="1" dirty="0" smtClean="0">
                <a:solidFill>
                  <a:srgbClr val="0066FF"/>
                </a:solidFill>
              </a:rPr>
              <a:t>Tohoku</a:t>
            </a:r>
            <a:r>
              <a:rPr lang="en-US" altLang="ja-JP" i="1" dirty="0" smtClean="0">
                <a:solidFill>
                  <a:srgbClr val="0066FF"/>
                </a:solidFill>
              </a:rPr>
              <a:t> </a:t>
            </a:r>
            <a:r>
              <a:rPr lang="en-US" altLang="ja-JP" b="1" i="1" dirty="0" err="1" smtClean="0">
                <a:solidFill>
                  <a:srgbClr val="0066FF"/>
                </a:solidFill>
              </a:rPr>
              <a:t>Shinkansen</a:t>
            </a:r>
            <a:r>
              <a:rPr lang="en-US" altLang="ja-JP" b="1" dirty="0" smtClean="0">
                <a:solidFill>
                  <a:srgbClr val="0066FF"/>
                </a:solidFill>
              </a:rPr>
              <a:t> which runs 320km/</a:t>
            </a:r>
            <a:r>
              <a:rPr lang="en-US" altLang="ja-JP" b="1" dirty="0" err="1" smtClean="0">
                <a:solidFill>
                  <a:srgbClr val="0066FF"/>
                </a:solidFill>
              </a:rPr>
              <a:t>ph</a:t>
            </a:r>
            <a:r>
              <a:rPr lang="en-US" altLang="ja-JP" b="1" dirty="0" smtClean="0">
                <a:solidFill>
                  <a:srgbClr val="0066FF"/>
                </a:solidFill>
              </a:rPr>
              <a:t> to the northern part of Japan.</a:t>
            </a:r>
            <a:endParaRPr lang="en-AU" b="1" dirty="0">
              <a:solidFill>
                <a:srgbClr val="0066FF"/>
              </a:solidFill>
            </a:endParaRPr>
          </a:p>
        </p:txBody>
      </p:sp>
      <p:pic>
        <p:nvPicPr>
          <p:cNvPr id="2050" name="Picture 2" descr="E5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9"/>
            <a:ext cx="6048672" cy="42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2"/>
          <p:cNvSpPr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10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5175"/>
            <a:ext cx="3960440" cy="26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5870"/>
            <a:ext cx="9036496" cy="2295128"/>
          </a:xfrm>
        </p:spPr>
        <p:txBody>
          <a:bodyPr>
            <a:noAutofit/>
          </a:bodyPr>
          <a:lstStyle/>
          <a:p>
            <a:pPr algn="l"/>
            <a:r>
              <a:rPr lang="en-US" altLang="ja-JP" sz="3600" b="1" dirty="0" smtClean="0">
                <a:solidFill>
                  <a:srgbClr val="0066FF"/>
                </a:solidFill>
              </a:rPr>
              <a:t>Q8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. In 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Australia there are over 40 </a:t>
            </a:r>
            <a:r>
              <a:rPr lang="en-US" altLang="ja-JP" sz="3600" b="1" i="1" dirty="0" err="1">
                <a:solidFill>
                  <a:srgbClr val="0066FF"/>
                </a:solidFill>
              </a:rPr>
              <a:t>o</a:t>
            </a:r>
            <a:r>
              <a:rPr lang="en-US" altLang="ja-JP" sz="3600" b="1" i="1" dirty="0" err="1" smtClean="0">
                <a:solidFill>
                  <a:srgbClr val="0066FF"/>
                </a:solidFill>
              </a:rPr>
              <a:t>nsen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 (hot springs). About how many are there in Japan?</a:t>
            </a:r>
            <a:endParaRPr kumimoji="1" lang="ja-JP" altLang="en-US" sz="3600" b="1" dirty="0">
              <a:solidFill>
                <a:srgbClr val="0066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3848" y="2527460"/>
            <a:ext cx="1314521" cy="7694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/>
              <a:t>40</a:t>
            </a:r>
            <a:r>
              <a:rPr lang="ja-JP" altLang="en-US" sz="4400" b="1" dirty="0" smtClean="0"/>
              <a:t>↑</a:t>
            </a:r>
            <a:endParaRPr lang="en-AU" sz="4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40352" y="2525453"/>
            <a:ext cx="75052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？</a:t>
            </a:r>
            <a:endParaRPr lang="en-AU" sz="4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5" y="3716479"/>
            <a:ext cx="4029472" cy="266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日本の旗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93815"/>
            <a:ext cx="1834055" cy="12227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ag of Australi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6222"/>
            <a:ext cx="2333074" cy="13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2"/>
          <p:cNvSpPr>
            <a:spLocks noGrp="1"/>
          </p:cNvSpPr>
          <p:nvPr/>
        </p:nvSpPr>
        <p:spPr>
          <a:xfrm>
            <a:off x="3070569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42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rgbClr val="0066FF"/>
                </a:solidFill>
              </a:rPr>
              <a:t>Q8. </a:t>
            </a:r>
            <a:r>
              <a:rPr lang="en-US" altLang="ja-JP" sz="3600" b="1" dirty="0">
                <a:solidFill>
                  <a:srgbClr val="0066FF"/>
                </a:solidFill>
              </a:rPr>
              <a:t>About how many </a:t>
            </a:r>
            <a:r>
              <a:rPr lang="en-US" altLang="ja-JP" sz="3600" b="1" i="1" dirty="0" err="1" smtClean="0">
                <a:solidFill>
                  <a:srgbClr val="0066FF"/>
                </a:solidFill>
              </a:rPr>
              <a:t>onsen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 are </a:t>
            </a:r>
            <a:r>
              <a:rPr lang="en-US" altLang="ja-JP" sz="3600" b="1" dirty="0">
                <a:solidFill>
                  <a:srgbClr val="0066FF"/>
                </a:solidFill>
              </a:rPr>
              <a:t>there in Japan?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67544" y="4149080"/>
            <a:ext cx="4038600" cy="218884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endParaRPr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1597432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    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7704" y="2564904"/>
            <a:ext cx="167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100</a:t>
            </a:r>
            <a:endParaRPr lang="en-AU" sz="5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5" y="271450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500</a:t>
            </a:r>
            <a:endParaRPr lang="en-AU" sz="5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525040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1000</a:t>
            </a:r>
            <a:endParaRPr lang="en-AU" sz="5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525610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3000</a:t>
            </a:r>
            <a:endParaRPr lang="en-AU" sz="5400" b="1" dirty="0"/>
          </a:p>
        </p:txBody>
      </p:sp>
      <p:sp>
        <p:nvSpPr>
          <p:cNvPr id="3" name="円/楕円 2"/>
          <p:cNvSpPr/>
          <p:nvPr/>
        </p:nvSpPr>
        <p:spPr>
          <a:xfrm>
            <a:off x="5456787" y="4394721"/>
            <a:ext cx="2952328" cy="1872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340768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18" name="フッター プレースホルダー 2"/>
          <p:cNvSpPr>
            <a:spLocks noGrp="1"/>
          </p:cNvSpPr>
          <p:nvPr/>
        </p:nvSpPr>
        <p:spPr>
          <a:xfrm>
            <a:off x="315698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89" y="1484784"/>
            <a:ext cx="6690916" cy="485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791" y="-387424"/>
            <a:ext cx="8208912" cy="2262641"/>
          </a:xfrm>
        </p:spPr>
        <p:txBody>
          <a:bodyPr>
            <a:noAutofit/>
          </a:bodyPr>
          <a:lstStyle/>
          <a:p>
            <a:pPr algn="l"/>
            <a:r>
              <a:rPr lang="en-US" altLang="ja-JP" sz="3600" b="1" dirty="0" smtClean="0">
                <a:solidFill>
                  <a:srgbClr val="0066FF"/>
                </a:solidFill>
              </a:rPr>
              <a:t>Q9. </a:t>
            </a:r>
            <a:r>
              <a:rPr lang="en-US" altLang="ja-JP" sz="3600" b="1" dirty="0">
                <a:solidFill>
                  <a:srgbClr val="0066FF"/>
                </a:solidFill>
              </a:rPr>
              <a:t>In </a:t>
            </a:r>
            <a:r>
              <a:rPr lang="en-US" altLang="ja-JP" sz="3600" b="1" i="1" dirty="0" err="1" smtClean="0">
                <a:solidFill>
                  <a:srgbClr val="0066FF"/>
                </a:solidFill>
              </a:rPr>
              <a:t>onsen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 in Japan, people put a towel on their heads. Why do they do this?</a:t>
            </a:r>
            <a:endParaRPr kumimoji="1" lang="ja-JP" altLang="en-US" sz="3600" b="1" dirty="0">
              <a:solidFill>
                <a:srgbClr val="0066FF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 rot="1232285">
            <a:off x="5985969" y="5265733"/>
            <a:ext cx="688697" cy="3859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右矢印 3"/>
          <p:cNvSpPr/>
          <p:nvPr/>
        </p:nvSpPr>
        <p:spPr>
          <a:xfrm rot="9337813">
            <a:off x="3252795" y="5661465"/>
            <a:ext cx="688697" cy="3859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右矢印 5"/>
          <p:cNvSpPr/>
          <p:nvPr/>
        </p:nvSpPr>
        <p:spPr>
          <a:xfrm rot="9337813">
            <a:off x="4188899" y="4640580"/>
            <a:ext cx="688697" cy="3859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フッター プレースホルダー 2"/>
          <p:cNvSpPr>
            <a:spLocks noGrp="1"/>
          </p:cNvSpPr>
          <p:nvPr/>
        </p:nvSpPr>
        <p:spPr>
          <a:xfrm>
            <a:off x="2874056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24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rgbClr val="0066FF"/>
                </a:solidFill>
              </a:rPr>
              <a:t>Q9. </a:t>
            </a:r>
            <a:r>
              <a:rPr lang="en-US" altLang="ja-JP" sz="3600" b="1" dirty="0">
                <a:solidFill>
                  <a:srgbClr val="0066FF"/>
                </a:solidFill>
              </a:rPr>
              <a:t>Why do people put a towel on their 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heads in </a:t>
            </a:r>
            <a:r>
              <a:rPr lang="en-US" altLang="ja-JP" sz="3600" b="1" dirty="0">
                <a:solidFill>
                  <a:srgbClr val="0066FF"/>
                </a:solidFill>
              </a:rPr>
              <a:t>Japanese </a:t>
            </a:r>
            <a:r>
              <a:rPr lang="en-US" altLang="ja-JP" sz="3600" b="1" i="1" dirty="0" err="1" smtClean="0">
                <a:solidFill>
                  <a:srgbClr val="0066FF"/>
                </a:solidFill>
              </a:rPr>
              <a:t>onsen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67544" y="4149080"/>
            <a:ext cx="4038600" cy="218884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endParaRPr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1597432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    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94656" y="209756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To keep their heads warm</a:t>
            </a:r>
            <a:endParaRPr lang="en-AU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0944" y="2078473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To keep their hair dry</a:t>
            </a:r>
            <a:endParaRPr lang="en-AU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3751" y="4458670"/>
            <a:ext cx="3371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They are not allowed to put  towels in the bath</a:t>
            </a:r>
            <a:endParaRPr lang="en-AU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3862" y="4545995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They are avoiding the </a:t>
            </a:r>
            <a:r>
              <a:rPr lang="en-US" altLang="ja-JP" sz="3200" dirty="0" smtClean="0"/>
              <a:t>snow </a:t>
            </a:r>
          </a:p>
          <a:p>
            <a:pPr algn="ctr"/>
            <a:r>
              <a:rPr lang="en-US" altLang="ja-JP" sz="3200" dirty="0" smtClean="0"/>
              <a:t>falling down</a:t>
            </a:r>
            <a:endParaRPr lang="en-AU" sz="3200" dirty="0"/>
          </a:p>
        </p:txBody>
      </p:sp>
      <p:sp>
        <p:nvSpPr>
          <p:cNvPr id="3" name="円/楕円 2"/>
          <p:cNvSpPr/>
          <p:nvPr/>
        </p:nvSpPr>
        <p:spPr>
          <a:xfrm>
            <a:off x="683568" y="4458670"/>
            <a:ext cx="3600400" cy="180825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340768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18" name="フッター プレースホルダー 2"/>
          <p:cNvSpPr>
            <a:spLocks noGrp="1"/>
          </p:cNvSpPr>
          <p:nvPr/>
        </p:nvSpPr>
        <p:spPr>
          <a:xfrm>
            <a:off x="3058344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98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62278"/>
            <a:ext cx="8784976" cy="2160240"/>
          </a:xfrm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Q10. David Jones is one of the oldest department stores in the world. Which is the oldest department store in Japan?</a:t>
            </a:r>
            <a:endParaRPr kumimoji="1" lang="ja-JP" altLang="en-US" sz="3600" b="1" dirty="0">
              <a:solidFill>
                <a:srgbClr val="0066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28184" y="393305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 smtClean="0"/>
              <a:t>？</a:t>
            </a:r>
            <a:endParaRPr lang="en-AU" sz="9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975" y="5670212"/>
            <a:ext cx="298427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Founded in 1838</a:t>
            </a:r>
            <a:endParaRPr lang="en-AU" sz="3200" dirty="0"/>
          </a:p>
        </p:txBody>
      </p:sp>
      <p:pic>
        <p:nvPicPr>
          <p:cNvPr id="5122" name="Picture 2" descr="http://upload.wikimedia.org/wikipedia/commons/d/df/David_Jones_Elizabeth_St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4" y="3013101"/>
            <a:ext cx="3967032" cy="2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日本の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01" y="1812716"/>
            <a:ext cx="1834055" cy="11842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g of Australi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2716"/>
            <a:ext cx="2048932" cy="11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ッター プレースホルダー 2"/>
          <p:cNvSpPr>
            <a:spLocks noGrp="1"/>
          </p:cNvSpPr>
          <p:nvPr/>
        </p:nvSpPr>
        <p:spPr>
          <a:xfrm>
            <a:off x="3119002" y="64856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1512168"/>
          </a:xfrm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</a:t>
            </a:r>
            <a:r>
              <a:rPr lang="en-AU" altLang="ja-JP" sz="3600" b="1" dirty="0" smtClean="0">
                <a:solidFill>
                  <a:srgbClr val="0066FF"/>
                </a:solidFill>
              </a:rPr>
              <a:t>1. 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The 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most common surname in Australia is Smith. What is the most common surname in Japan?</a:t>
            </a:r>
            <a:endParaRPr kumimoji="1" lang="ja-JP" altLang="en-US" sz="3600" b="1" dirty="0">
              <a:solidFill>
                <a:srgbClr val="0066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1754" y="4893365"/>
            <a:ext cx="1991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Smith</a:t>
            </a:r>
            <a:endParaRPr lang="en-AU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8496" y="4592161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600" dirty="0"/>
              <a:t>?</a:t>
            </a:r>
            <a:endParaRPr lang="en-AU" sz="9600" dirty="0"/>
          </a:p>
        </p:txBody>
      </p:sp>
      <p:pic>
        <p:nvPicPr>
          <p:cNvPr id="6146" name="Picture 2" descr="Flag of Austral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7525"/>
            <a:ext cx="2885412" cy="16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日本の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93218"/>
            <a:ext cx="2828169" cy="15718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ッター プレースホルダー 2"/>
          <p:cNvSpPr>
            <a:spLocks noGrp="1"/>
          </p:cNvSpPr>
          <p:nvPr/>
        </p:nvSpPr>
        <p:spPr>
          <a:xfrm>
            <a:off x="3124200" y="63813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12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farm9.staticflickr.com/8036/7911858218_b3fc79daff_o_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74" y="3663027"/>
            <a:ext cx="3861397" cy="27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Hiroshima mitsukoshi 201109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5" y="3500443"/>
            <a:ext cx="3738572" cy="27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ファイル:Yokohama takashimay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21" y="711535"/>
            <a:ext cx="3948017" cy="23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upload.wikimedia.org/wikipedia/ja/b/bb/Isetan_fuchu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9" y="855551"/>
            <a:ext cx="3882588" cy="21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-15595" y="-243408"/>
            <a:ext cx="9252520" cy="1035269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Q10.</a:t>
            </a:r>
            <a:r>
              <a:rPr lang="en-US" altLang="ja-JP" sz="3600" b="1" dirty="0">
                <a:solidFill>
                  <a:srgbClr val="0066FF"/>
                </a:solidFill>
              </a:rPr>
              <a:t> Which is the oldest department store in Japan?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66321" y="3735871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289" y="711535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29862" y="711535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8289" y="3201362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35352" y="3490680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14" name="角丸四角形 13"/>
          <p:cNvSpPr/>
          <p:nvPr/>
        </p:nvSpPr>
        <p:spPr>
          <a:xfrm>
            <a:off x="305058" y="2206542"/>
            <a:ext cx="3018492" cy="799922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i="1" dirty="0" smtClean="0">
                <a:solidFill>
                  <a:schemeClr val="tx1"/>
                </a:solidFill>
              </a:rPr>
              <a:t>ISETAN</a:t>
            </a:r>
            <a:endParaRPr lang="en-AU" sz="3200" i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いせたん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691540" y="2310055"/>
            <a:ext cx="3018492" cy="792088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i="1" dirty="0" smtClean="0">
                <a:solidFill>
                  <a:schemeClr val="tx1"/>
                </a:solidFill>
              </a:rPr>
              <a:t>TAKASHIMAYA</a:t>
            </a:r>
            <a:endParaRPr lang="en-AU" sz="3200" i="1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たかしまや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76440" y="5540430"/>
            <a:ext cx="3018492" cy="82518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3200" i="1" dirty="0" smtClean="0">
                <a:solidFill>
                  <a:schemeClr val="tx1"/>
                </a:solidFill>
              </a:rPr>
              <a:t>MITSUKOSHI</a:t>
            </a: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みつこし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691904" y="5515630"/>
            <a:ext cx="2846568" cy="849979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i="1" dirty="0" smtClean="0">
                <a:solidFill>
                  <a:schemeClr val="tx1"/>
                </a:solidFill>
              </a:rPr>
              <a:t>SOGO</a:t>
            </a: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そごう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79512" y="4124692"/>
            <a:ext cx="4291183" cy="2492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7443" y="4868004"/>
            <a:ext cx="298427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Founded in </a:t>
            </a:r>
            <a:r>
              <a:rPr lang="en-US" altLang="ja-JP" sz="3200" dirty="0" smtClean="0"/>
              <a:t>1673</a:t>
            </a:r>
            <a:endParaRPr lang="en-AU" sz="3200" dirty="0"/>
          </a:p>
        </p:txBody>
      </p:sp>
      <p:sp>
        <p:nvSpPr>
          <p:cNvPr id="18" name="フッター プレースホルダー 2"/>
          <p:cNvSpPr>
            <a:spLocks noGrp="1"/>
          </p:cNvSpPr>
          <p:nvPr/>
        </p:nvSpPr>
        <p:spPr>
          <a:xfrm>
            <a:off x="3157121" y="64869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0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66FF"/>
                </a:solidFill>
              </a:rPr>
              <a:t>Precursor</a:t>
            </a:r>
            <a:r>
              <a:rPr lang="ja-JP" altLang="en-US" b="1" dirty="0" smtClean="0">
                <a:solidFill>
                  <a:srgbClr val="0066FF"/>
                </a:solidFill>
              </a:rPr>
              <a:t> </a:t>
            </a:r>
            <a:r>
              <a:rPr lang="en-US" altLang="ja-JP" b="1" dirty="0" smtClean="0">
                <a:solidFill>
                  <a:srgbClr val="0066FF"/>
                </a:solidFill>
              </a:rPr>
              <a:t>of </a:t>
            </a:r>
            <a:r>
              <a:rPr lang="en-US" b="1" dirty="0" smtClean="0">
                <a:solidFill>
                  <a:srgbClr val="0066FF"/>
                </a:solidFill>
              </a:rPr>
              <a:t>MITSUKOSHI on </a:t>
            </a:r>
            <a:r>
              <a:rPr lang="en-US" b="1" i="1" dirty="0" err="1" smtClean="0">
                <a:solidFill>
                  <a:srgbClr val="0066FF"/>
                </a:solidFill>
              </a:rPr>
              <a:t>Ukiyoe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smtClean="0">
                <a:solidFill>
                  <a:srgbClr val="0066FF"/>
                </a:solidFill>
              </a:rPr>
              <a:t/>
            </a:r>
            <a:br>
              <a:rPr lang="en-US" b="1" dirty="0" smtClean="0">
                <a:solidFill>
                  <a:srgbClr val="0066FF"/>
                </a:solidFill>
              </a:rPr>
            </a:br>
            <a:r>
              <a:rPr lang="en-US" b="1" dirty="0" smtClean="0">
                <a:solidFill>
                  <a:srgbClr val="0066FF"/>
                </a:solidFill>
              </a:rPr>
              <a:t>(woodblock prints)(1856-1858)</a:t>
            </a:r>
            <a:endParaRPr lang="en-AU" b="1" dirty="0">
              <a:solidFill>
                <a:srgbClr val="0066FF"/>
              </a:solidFill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467544" y="68997"/>
            <a:ext cx="5832648" cy="914400"/>
          </a:xfrm>
          <a:prstGeom prst="donut">
            <a:avLst>
              <a:gd name="adj" fmla="val 7304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0242" name="Picture 2" descr="File:Hiroshige, Sugura str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9" y="1432627"/>
            <a:ext cx="3430964" cy="48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ドーナツ 9"/>
          <p:cNvSpPr/>
          <p:nvPr/>
        </p:nvSpPr>
        <p:spPr>
          <a:xfrm rot="19757869">
            <a:off x="3004069" y="3967882"/>
            <a:ext cx="1706617" cy="1096280"/>
          </a:xfrm>
          <a:prstGeom prst="donut">
            <a:avLst>
              <a:gd name="adj" fmla="val 7304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ドーナツ 8"/>
          <p:cNvSpPr/>
          <p:nvPr/>
        </p:nvSpPr>
        <p:spPr>
          <a:xfrm rot="13085615">
            <a:off x="4697496" y="3661340"/>
            <a:ext cx="1997384" cy="1282066"/>
          </a:xfrm>
          <a:prstGeom prst="donut">
            <a:avLst>
              <a:gd name="adj" fmla="val 7304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フッター プレースホルダー 2"/>
          <p:cNvSpPr>
            <a:spLocks noGrp="1"/>
          </p:cNvSpPr>
          <p:nvPr/>
        </p:nvSpPr>
        <p:spPr>
          <a:xfrm>
            <a:off x="3066929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50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Q1.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 </a:t>
            </a:r>
            <a:r>
              <a:rPr lang="en-US" altLang="ja-JP" sz="3600" b="1" dirty="0">
                <a:solidFill>
                  <a:srgbClr val="0066FF"/>
                </a:solidFill>
              </a:rPr>
              <a:t>What is the most common surname in Japan?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SATOU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67544" y="4149080"/>
            <a:ext cx="4038600" cy="218884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SUZUKI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1597432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TOYOTA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MATSUDA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14736" y="2686997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さとう</a:t>
            </a:r>
            <a:endParaRPr lang="en-AU" sz="5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96136" y="2708920"/>
            <a:ext cx="199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とよた</a:t>
            </a:r>
            <a:endParaRPr lang="en-AU" sz="5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525040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すずき</a:t>
            </a:r>
            <a:endParaRPr lang="en-AU" sz="5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96137" y="525610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まつだ</a:t>
            </a:r>
            <a:endParaRPr lang="en-AU" sz="5400" b="1" dirty="0"/>
          </a:p>
        </p:txBody>
      </p:sp>
      <p:sp>
        <p:nvSpPr>
          <p:cNvPr id="3" name="円/楕円 2"/>
          <p:cNvSpPr/>
          <p:nvPr/>
        </p:nvSpPr>
        <p:spPr>
          <a:xfrm>
            <a:off x="1043608" y="1916832"/>
            <a:ext cx="2952328" cy="1872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340768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18" name="フッター プレースホルダー 2"/>
          <p:cNvSpPr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52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200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Q2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. This 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is </a:t>
            </a:r>
            <a:r>
              <a:rPr lang="en-US" altLang="ja-JP" sz="3600" b="1" i="1" dirty="0" err="1" smtClean="0">
                <a:solidFill>
                  <a:srgbClr val="0066FF"/>
                </a:solidFill>
              </a:rPr>
              <a:t>sakura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 (cherry tree)</a:t>
            </a:r>
            <a:br>
              <a:rPr lang="en-US" altLang="ja-JP" sz="3600" b="1" dirty="0" smtClean="0">
                <a:solidFill>
                  <a:srgbClr val="0066FF"/>
                </a:solidFill>
              </a:rPr>
            </a:br>
            <a:r>
              <a:rPr lang="en-US" altLang="ja-JP" sz="3600" b="1" dirty="0" smtClean="0">
                <a:solidFill>
                  <a:srgbClr val="0066FF"/>
                </a:solidFill>
              </a:rPr>
              <a:t>In what season do they bloom?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2" name="Picture 2" descr="http://upload.wikimedia.org/wikipedia/commons/thumb/f/f9/Chidorigafuchi_sakura.JPG/1280px-Chidorigafuchi_sak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2" y="1412776"/>
            <a:ext cx="4446457" cy="47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3/3a/2007_Sakura_of_Fukushima-e_007_rotated.jpg/640px-2007_Sakura_of_Fukushima-e_007_rot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27717"/>
            <a:ext cx="3142540" cy="47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ッター プレースホルダー 2"/>
          <p:cNvSpPr>
            <a:spLocks noGrp="1"/>
          </p:cNvSpPr>
          <p:nvPr/>
        </p:nvSpPr>
        <p:spPr>
          <a:xfrm>
            <a:off x="3119002" y="6476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8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942187" y="4142534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FUYU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18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587075" y="4160915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AKI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14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942187" y="1394994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NATSU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13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67347" y="1366394"/>
            <a:ext cx="4038600" cy="2188839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r>
              <a:rPr lang="ja-JP" altLang="en-US" sz="3200" dirty="0" smtClean="0">
                <a:solidFill>
                  <a:prstClr val="black"/>
                </a:solidFill>
              </a:rPr>
              <a:t>　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HARU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3499" y="637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Q2.</a:t>
            </a:r>
            <a:r>
              <a:rPr lang="en-US" altLang="ja-JP" sz="3600" b="1" dirty="0">
                <a:solidFill>
                  <a:srgbClr val="0066FF"/>
                </a:solidFill>
              </a:rPr>
              <a:t> In what season do </a:t>
            </a:r>
            <a:r>
              <a:rPr lang="en-US" altLang="ja-JP" sz="3600" b="1" i="1" dirty="0" err="1" smtClean="0">
                <a:solidFill>
                  <a:srgbClr val="0066FF"/>
                </a:solidFill>
              </a:rPr>
              <a:t>sakura</a:t>
            </a:r>
            <a:r>
              <a:rPr lang="en-US" altLang="ja-JP" sz="3600" b="1" dirty="0" smtClean="0">
                <a:solidFill>
                  <a:srgbClr val="0066FF"/>
                </a:solidFill>
              </a:rPr>
              <a:t> bloom</a:t>
            </a:r>
            <a:r>
              <a:rPr lang="en-US" altLang="ja-JP" sz="3600" b="1" dirty="0">
                <a:solidFill>
                  <a:srgbClr val="0066FF"/>
                </a:solidFill>
              </a:rPr>
              <a:t>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49699" y="3915274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1667" y="1106962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54155" y="1191744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1667" y="3699250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4155" y="3679845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01827" y="2453191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はる</a:t>
            </a:r>
            <a:endParaRPr lang="en-AU" sz="5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66323" y="2453191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err="1" smtClean="0"/>
              <a:t>なつ</a:t>
            </a:r>
            <a:endParaRPr lang="en-AU" sz="5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4227" y="521519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あき</a:t>
            </a:r>
            <a:endParaRPr lang="en-AU" sz="5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33541" y="521519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err="1" smtClean="0"/>
              <a:t>ふゆ</a:t>
            </a:r>
            <a:endParaRPr lang="en-AU" sz="5400" b="1" dirty="0"/>
          </a:p>
        </p:txBody>
      </p:sp>
      <p:sp>
        <p:nvSpPr>
          <p:cNvPr id="24" name="円/楕円 23"/>
          <p:cNvSpPr/>
          <p:nvPr/>
        </p:nvSpPr>
        <p:spPr>
          <a:xfrm>
            <a:off x="1053755" y="1683026"/>
            <a:ext cx="2952328" cy="1872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フッター プレースホルダー 2"/>
          <p:cNvSpPr>
            <a:spLocks noGrp="1"/>
          </p:cNvSpPr>
          <p:nvPr/>
        </p:nvSpPr>
        <p:spPr>
          <a:xfrm>
            <a:off x="3286003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59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8248" y="44624"/>
            <a:ext cx="8280920" cy="1584176"/>
          </a:xfrm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Q3. In Australia the school year starts in January-February. When does the school year start in Japan?</a:t>
            </a:r>
            <a:endParaRPr kumimoji="1" lang="ja-JP" altLang="en-US" sz="3600" b="1" dirty="0">
              <a:solidFill>
                <a:srgbClr val="0066FF"/>
              </a:solidFill>
            </a:endParaRPr>
          </a:p>
        </p:txBody>
      </p:sp>
      <p:pic>
        <p:nvPicPr>
          <p:cNvPr id="6" name="Picture 2" descr="http://upload.wikimedia.org/wikipedia/commons/f/fa/Schooluni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9" y="3223694"/>
            <a:ext cx="4104456" cy="31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6240" y="5388028"/>
            <a:ext cx="2432076" cy="769441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AU" altLang="ja-JP" sz="4400" b="1" dirty="0"/>
              <a:t>1</a:t>
            </a:r>
            <a:r>
              <a:rPr lang="ja-JP" altLang="en-US" sz="4400" b="1" dirty="0" smtClean="0"/>
              <a:t>月ー</a:t>
            </a:r>
            <a:r>
              <a:rPr lang="en-AU" altLang="ja-JP" sz="4400" b="1" dirty="0"/>
              <a:t>2</a:t>
            </a:r>
            <a:r>
              <a:rPr lang="ja-JP" altLang="en-US" sz="4400" b="1" dirty="0" smtClean="0"/>
              <a:t>月</a:t>
            </a:r>
            <a:endParaRPr lang="en-AU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1" y="3223694"/>
            <a:ext cx="3901145" cy="313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586299" y="5373216"/>
            <a:ext cx="44595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sz="4400" b="1" dirty="0" smtClean="0"/>
              <a:t>?</a:t>
            </a:r>
            <a:endParaRPr lang="en-AU" sz="4400" b="1" dirty="0"/>
          </a:p>
        </p:txBody>
      </p:sp>
      <p:pic>
        <p:nvPicPr>
          <p:cNvPr id="7170" name="Picture 2" descr="日本の旗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67" y="1700808"/>
            <a:ext cx="1834055" cy="12227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g of Australi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700808"/>
            <a:ext cx="2364889" cy="1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2"/>
          <p:cNvSpPr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5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Q3.</a:t>
            </a:r>
            <a:r>
              <a:rPr lang="en-US" altLang="ja-JP" sz="3600" b="1" dirty="0">
                <a:solidFill>
                  <a:srgbClr val="0066FF"/>
                </a:solidFill>
              </a:rPr>
              <a:t> When does the school year start in Japan?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GATSU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67544" y="4149080"/>
            <a:ext cx="4038600" cy="218884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GATSU</a:t>
            </a:r>
            <a:endParaRPr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1597432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    GATSU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r>
              <a:rPr kumimoji="1" lang="en-US" altLang="ja-JP" dirty="0" smtClean="0"/>
              <a:t>GATSU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19672" y="2714501"/>
            <a:ext cx="167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１月</a:t>
            </a:r>
            <a:endParaRPr lang="en-AU" sz="5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5" y="271450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2</a:t>
            </a:r>
            <a:r>
              <a:rPr lang="ja-JP" altLang="en-US" sz="5400" b="1" dirty="0" smtClean="0"/>
              <a:t>月</a:t>
            </a:r>
            <a:endParaRPr lang="en-AU" sz="5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525040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3</a:t>
            </a:r>
            <a:r>
              <a:rPr lang="ja-JP" altLang="en-US" sz="5400" b="1" dirty="0" smtClean="0"/>
              <a:t>月</a:t>
            </a:r>
            <a:endParaRPr lang="en-AU" sz="5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525610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/>
              <a:t>４月</a:t>
            </a:r>
            <a:endParaRPr lang="en-AU" sz="5400" b="1" dirty="0"/>
          </a:p>
        </p:txBody>
      </p:sp>
      <p:sp>
        <p:nvSpPr>
          <p:cNvPr id="3" name="円/楕円 2"/>
          <p:cNvSpPr/>
          <p:nvPr/>
        </p:nvSpPr>
        <p:spPr>
          <a:xfrm>
            <a:off x="5456787" y="4394721"/>
            <a:ext cx="2952328" cy="1872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340768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18" name="フッター プレースホルダー 2"/>
          <p:cNvSpPr>
            <a:spLocks noGrp="1"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01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340" y="14930"/>
            <a:ext cx="8526016" cy="1991292"/>
          </a:xfrm>
        </p:spPr>
        <p:txBody>
          <a:bodyPr>
            <a:noAutofit/>
          </a:bodyPr>
          <a:lstStyle/>
          <a:p>
            <a:pPr algn="l"/>
            <a:r>
              <a:rPr lang="en-US" altLang="ja-JP" sz="3600" b="1" dirty="0" smtClean="0">
                <a:solidFill>
                  <a:srgbClr val="0066FF"/>
                </a:solidFill>
              </a:rPr>
              <a:t>Q4. In Australia there are 43 universities. How many universities are there in Japan?</a:t>
            </a:r>
            <a:endParaRPr kumimoji="1" lang="ja-JP" alt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2570597"/>
            <a:ext cx="827343" cy="7694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/>
              <a:t>43</a:t>
            </a:r>
            <a:endParaRPr lang="en-AU" sz="4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96427" y="2570596"/>
            <a:ext cx="75052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4400" b="1" dirty="0" smtClean="0"/>
              <a:t>？</a:t>
            </a:r>
            <a:endParaRPr lang="en-AU" sz="4400" b="1" dirty="0"/>
          </a:p>
        </p:txBody>
      </p:sp>
      <p:pic>
        <p:nvPicPr>
          <p:cNvPr id="3074" name="Picture 2" descr="http://upload.wikimedia.org/wikipedia/commons/thumb/8/8d/Unsw_quadrangle_building_2010-05-11.jpg/1920px-Unsw_quadrangle_building_2010-05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9637"/>
            <a:ext cx="4076452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1/19/Okuma_lecture_hall_Waseda_University_2007-01.jpg/1280px-Okuma_lecture_hall_Waseda_University_2007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25" y="3509637"/>
            <a:ext cx="3723201" cy="28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g of Australi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6222"/>
            <a:ext cx="2333074" cy="13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日本の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6222"/>
            <a:ext cx="2232248" cy="1319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フッター プレースホルダー 2"/>
          <p:cNvSpPr>
            <a:spLocks noGrp="1"/>
          </p:cNvSpPr>
          <p:nvPr/>
        </p:nvSpPr>
        <p:spPr>
          <a:xfrm>
            <a:off x="3059832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1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0066FF"/>
                </a:solidFill>
              </a:rPr>
              <a:t>Q4.</a:t>
            </a:r>
            <a:r>
              <a:rPr lang="en-US" altLang="ja-JP" sz="3600" b="1" dirty="0">
                <a:solidFill>
                  <a:srgbClr val="0066FF"/>
                </a:solidFill>
              </a:rPr>
              <a:t> How many universities are there in Japan?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39552" y="4149080"/>
            <a:ext cx="4038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67544" y="4149080"/>
            <a:ext cx="4038600" cy="2188840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/>
              <a:t>　　　</a:t>
            </a:r>
            <a:endParaRPr lang="ja-JP" altLang="en-US" dirty="0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1597432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          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4038600" cy="218884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lvl="0" indent="0" algn="ctr"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7704" y="2564904"/>
            <a:ext cx="167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7</a:t>
            </a:r>
            <a:endParaRPr lang="en-AU" sz="5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5" y="271450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78</a:t>
            </a:r>
            <a:endParaRPr lang="en-AU" sz="5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525040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378</a:t>
            </a:r>
            <a:endParaRPr lang="en-AU" sz="5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525610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/>
              <a:t>778</a:t>
            </a:r>
            <a:endParaRPr lang="en-AU" sz="5400" b="1" dirty="0"/>
          </a:p>
        </p:txBody>
      </p:sp>
      <p:sp>
        <p:nvSpPr>
          <p:cNvPr id="3" name="円/楕円 2"/>
          <p:cNvSpPr/>
          <p:nvPr/>
        </p:nvSpPr>
        <p:spPr>
          <a:xfrm>
            <a:off x="5456787" y="4394721"/>
            <a:ext cx="2952328" cy="1872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340768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あ</a:t>
            </a:r>
            <a:endParaRPr kumimoji="1" lang="ja-JP" altLang="en-US" sz="5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1425550"/>
            <a:ext cx="86409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い</a:t>
            </a:r>
            <a:endParaRPr kumimoji="1" lang="ja-JP" altLang="en-US" sz="5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3933056"/>
            <a:ext cx="72008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う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3913651"/>
            <a:ext cx="812779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え</a:t>
            </a:r>
            <a:endParaRPr kumimoji="1" lang="ja-JP" altLang="en-US" sz="5400" dirty="0"/>
          </a:p>
        </p:txBody>
      </p:sp>
      <p:sp>
        <p:nvSpPr>
          <p:cNvPr id="18" name="フッター プレースホルダー 2"/>
          <p:cNvSpPr>
            <a:spLocks noGrp="1"/>
          </p:cNvSpPr>
          <p:nvPr/>
        </p:nvSpPr>
        <p:spPr>
          <a:xfrm>
            <a:off x="3205467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AU" altLang="ja-JP" dirty="0" smtClean="0"/>
              <a:t>Copyright(c)The Japan Foundation, Sydney </a:t>
            </a:r>
            <a:r>
              <a:rPr kumimoji="1" lang="en-AU" altLang="ja-JP" dirty="0" smtClean="0"/>
              <a:t>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64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693</Words>
  <Application>Microsoft Office PowerPoint</Application>
  <PresentationFormat>On-screen Show (4:3)</PresentationFormat>
  <Paragraphs>240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​​テーマ</vt:lpstr>
      <vt:lpstr>日本について About Japan</vt:lpstr>
      <vt:lpstr>Q1. The most common surname in Australia is Smith. What is the most common surname in Japan?</vt:lpstr>
      <vt:lpstr>Q1. What is the most common surname in Japan?</vt:lpstr>
      <vt:lpstr>Q2. This is sakura (cherry tree) In what season do they bloom?</vt:lpstr>
      <vt:lpstr>Q2. In what season do sakura bloom?</vt:lpstr>
      <vt:lpstr>Q3. In Australia the school year starts in January-February. When does the school year start in Japan?</vt:lpstr>
      <vt:lpstr>Q3. When does the school year start in Japan?</vt:lpstr>
      <vt:lpstr>Q4. In Australia there are 43 universities. How many universities are there in Japan?</vt:lpstr>
      <vt:lpstr>Q4. How many universities are there in Japan?</vt:lpstr>
      <vt:lpstr>Q5. Which of these university departments exists in Japan?</vt:lpstr>
      <vt:lpstr>Q6. In 2020 the Olympic Games will be held in Tokyo. This will be the second time. In what year were the Olympic Games first held in Tokyo?</vt:lpstr>
      <vt:lpstr>Q6. In what year were the Olympic Games first held in Tokyo?</vt:lpstr>
      <vt:lpstr>Q7. Which of these animals and vehicles is the fastest?</vt:lpstr>
      <vt:lpstr>The fastest Shinkansen is the Tohoku Shinkansen which runs 320km/ph to the northern part of Japan.</vt:lpstr>
      <vt:lpstr>Q8. In Australia there are over 40 onsen (hot springs). About how many are there in Japan?</vt:lpstr>
      <vt:lpstr>Q8. About how many onsen are there in Japan?</vt:lpstr>
      <vt:lpstr>Q9. In onsen in Japan, people put a towel on their heads. Why do they do this?</vt:lpstr>
      <vt:lpstr>Q9. Why do people put a towel on their heads in Japanese onsen?</vt:lpstr>
      <vt:lpstr>Q10. David Jones is one of the oldest department stores in the world. Which is the oldest department store in Japan?</vt:lpstr>
      <vt:lpstr>Q10. Which is the oldest department store in Japan?</vt:lpstr>
      <vt:lpstr>Precursor of MITSUKOSHI on Ukiyoe  (woodblock prints)(1856-1858)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Tomoko Senba</dc:creator>
  <cp:lastModifiedBy>Hana Thomson</cp:lastModifiedBy>
  <cp:revision>160</cp:revision>
  <dcterms:created xsi:type="dcterms:W3CDTF">2015-02-23T08:12:04Z</dcterms:created>
  <dcterms:modified xsi:type="dcterms:W3CDTF">2016-04-12T23:51:01Z</dcterms:modified>
</cp:coreProperties>
</file>