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  <p:sldMasterId id="2147483768" r:id="rId5"/>
    <p:sldMasterId id="2147483780" r:id="rId6"/>
  </p:sldMasterIdLst>
  <p:notesMasterIdLst>
    <p:notesMasterId r:id="rId26"/>
  </p:notesMasterIdLst>
  <p:handoutMasterIdLst>
    <p:handoutMasterId r:id="rId27"/>
  </p:handoutMasterIdLst>
  <p:sldIdLst>
    <p:sldId id="929" r:id="rId7"/>
    <p:sldId id="934" r:id="rId8"/>
    <p:sldId id="941" r:id="rId9"/>
    <p:sldId id="935" r:id="rId10"/>
    <p:sldId id="944" r:id="rId11"/>
    <p:sldId id="945" r:id="rId12"/>
    <p:sldId id="942" r:id="rId13"/>
    <p:sldId id="826" r:id="rId14"/>
    <p:sldId id="811" r:id="rId15"/>
    <p:sldId id="733" r:id="rId16"/>
    <p:sldId id="734" r:id="rId17"/>
    <p:sldId id="631" r:id="rId18"/>
    <p:sldId id="800" r:id="rId19"/>
    <p:sldId id="933" r:id="rId20"/>
    <p:sldId id="943" r:id="rId21"/>
    <p:sldId id="854" r:id="rId22"/>
    <p:sldId id="947" r:id="rId23"/>
    <p:sldId id="727" r:id="rId24"/>
    <p:sldId id="946" r:id="rId2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ako Kadoi" initials="MK" lastIdx="4" clrIdx="0">
    <p:extLst>
      <p:ext uri="{19B8F6BF-5375-455C-9EA6-DF929625EA0E}">
        <p15:presenceInfo xmlns:p15="http://schemas.microsoft.com/office/powerpoint/2012/main" userId="Minako Kadoi" providerId="None"/>
      </p:ext>
    </p:extLst>
  </p:cmAuthor>
  <p:cmAuthor id="2" name="Shunsuke Hirakawa" initials="SH" lastIdx="10" clrIdx="1">
    <p:extLst>
      <p:ext uri="{19B8F6BF-5375-455C-9EA6-DF929625EA0E}">
        <p15:presenceInfo xmlns:p15="http://schemas.microsoft.com/office/powerpoint/2012/main" userId="Shunsuke Hirakaw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AFEE"/>
    <a:srgbClr val="4F81BD"/>
    <a:srgbClr val="DFF0F5"/>
    <a:srgbClr val="BAF9A9"/>
    <a:srgbClr val="FF3FD6"/>
    <a:srgbClr val="FFC9F3"/>
    <a:srgbClr val="EE0000"/>
    <a:srgbClr val="57D3FF"/>
    <a:srgbClr val="F693C7"/>
    <a:srgbClr val="CC5B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CBB71C-2965-4B1B-B560-09256BD7C7C4}" v="11" dt="2024-07-04T05:18:18.4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53" autoAdjust="0"/>
    <p:restoredTop sz="85677" autoAdjust="0"/>
  </p:normalViewPr>
  <p:slideViewPr>
    <p:cSldViewPr>
      <p:cViewPr varScale="1">
        <p:scale>
          <a:sx n="78" d="100"/>
          <a:sy n="78" d="100"/>
        </p:scale>
        <p:origin x="64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7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6142"/>
    </p:cViewPr>
  </p:sorterViewPr>
  <p:notesViewPr>
    <p:cSldViewPr>
      <p:cViewPr varScale="1">
        <p:scale>
          <a:sx n="54" d="100"/>
          <a:sy n="54" d="100"/>
        </p:scale>
        <p:origin x="25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8F006-A77A-4645-894B-AA937AF1895B}" type="datetimeFigureOut">
              <a:rPr lang="en-AU" smtClean="0"/>
              <a:t>16/10/2026</a:t>
            </a:fld>
            <a:endParaRPr lang="en-AU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8F1F4-CB39-4CE9-A25D-03FF875FE3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893950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FF3CB-DB77-49B8-ABB2-C3F013A4CEC9}" type="datetimeFigureOut">
              <a:rPr lang="en-AU" smtClean="0"/>
              <a:t>16/10/2026</a:t>
            </a:fld>
            <a:endParaRPr lang="en-AU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765E2-2455-470C-9F43-2B8B76B0AA9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4552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7779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38773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93486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62456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666666"/>
                </a:solidFill>
                <a:effectLst/>
                <a:latin typeface="Segoe UI" panose="020B0502040204020203" pitchFamily="34" charset="0"/>
              </a:rPr>
              <a:t>Sakurajima is an active stratovolcano in Kagoshima in Kyushu. It is known as the most active volcano in Japan. This is a Kazan (volcano) curry.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79972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47558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96023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ベーシックなカレーライスです。材料はなんですか。どうやって作りますか。後で質問をしますから、よく歌を見てください。</a:t>
            </a:r>
            <a:endParaRPr lang="en-US" dirty="0"/>
          </a:p>
          <a:p>
            <a:endParaRPr lang="en-US" dirty="0"/>
          </a:p>
          <a:p>
            <a:r>
              <a:rPr lang="en-US" dirty="0"/>
              <a:t>Show video song ‘how to make curry” 2min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95506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32806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0365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ja-JP" dirty="0"/>
              <a:t>Photo by Wood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64462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日本語で説明をしましょう。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是非、学校で作ってみてください。</a:t>
            </a:r>
            <a:endParaRPr lang="en-AU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86426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This work sheet is provided in PDF file.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084629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247493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sz="1200" dirty="0">
              <a:latin typeface="ＭＳ ゴシック"/>
              <a:ea typeface="ＭＳ ゴシック"/>
              <a:cs typeface="ＭＳ 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565218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51123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  <a:p>
            <a:endParaRPr lang="en-US" altLang="ja-JP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8617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21021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36D12-FD07-48B2-9126-E138D203E50D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6596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3FFC-6E9B-4747-BAD3-19287945D5AB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0576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AF7A2-F641-49CA-9B94-D9017B45261C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04391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6AC9-59D9-4712-B3D5-37C9FE4C464C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7666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D20C5-A60E-43B8-A965-D39F25C47B47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4231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9B68-4B91-457F-B2D9-8541081CD37E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79040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216DA-63BB-43A5-998F-498672EB4787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0458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87888-D1A5-4011-8DAE-5CB618996860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47218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457AB-B4B9-47FC-98C0-23C47C0149AA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86220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E8C5-FBD5-480B-A75D-7BDC44DE7307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5523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0FA71-514D-42FE-A733-E5528B97226B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99082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5E8D9-C662-40AB-8136-AB0C5AA737CE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74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BBCD-6ACE-439D-BD65-13116E861934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060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B394D-BCD9-4526-A4DE-9073CE629A41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334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F783E-51DD-4231-B675-2833A793E31A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2962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CF11-80DB-46DD-A4D9-1D622D36FCDD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68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DB624-5F1C-44C9-9304-3287683E318E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1581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D966-6776-4BD9-B638-B7F2D95579A3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0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AE943-8D82-44AD-83F6-72CE61E37D1C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071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6762-E28E-416C-B106-C6D3E0A66A16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511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70A-54CA-4265-8C0A-5C082CEC5DD9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9012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2CCEC-9E59-4DEB-8D5E-00A3CDFA1AD0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4387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0F895-29BD-4C7C-9477-03DACB849F14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0527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7C590-FA02-4A06-B012-3CD594A272D7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0271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7F6F9-567F-411E-B437-1D65ED1DC939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9718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CFA6-EB24-4894-875A-64F7B0919CFD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7885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B425-6EF2-4561-ABC5-393C643773AB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2514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6194-6543-44F9-AC22-E0EC2A881ABE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2332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F26A9-4B8D-486A-ACE8-CDB17AE329AB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3979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AC74-8F40-49F0-B648-0705E39C3F4A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0154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57F97-4A20-4B1B-B63D-0754FB85E3A8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5360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76B24-0364-41C8-971A-3F7FE1F0D75A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2474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674B-5B25-4596-93ED-FC110657F9C5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E2FF7-90EE-4696-8464-E619F9915AE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394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F6907-B059-4719-896B-C57ADE086C64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2757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DCE2E-39BB-41A6-A31D-62DBCF70BC1B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E2FF7-90EE-4696-8464-E619F9915AE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271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33DE7-5835-4ADD-BF16-F63986DF5474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E2FF7-90EE-4696-8464-E619F9915AE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24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dFxRI_4br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7.jp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jpg"/><Relationship Id="rId5" Type="http://schemas.openxmlformats.org/officeDocument/2006/relationships/image" Target="../media/image33.png"/><Relationship Id="rId4" Type="http://schemas.openxmlformats.org/officeDocument/2006/relationships/image" Target="../media/image28.jpg"/><Relationship Id="rId9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pn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9.png"/><Relationship Id="rId11" Type="http://schemas.openxmlformats.org/officeDocument/2006/relationships/image" Target="../media/image42.png"/><Relationship Id="rId5" Type="http://schemas.openxmlformats.org/officeDocument/2006/relationships/image" Target="../media/image38.png"/><Relationship Id="rId10" Type="http://schemas.openxmlformats.org/officeDocument/2006/relationships/hyperlink" Target="https://commons.wikimedia.org/wiki/File:Australian_bush_tucker,_Alice_Springs.jpg" TargetMode="External"/><Relationship Id="rId4" Type="http://schemas.openxmlformats.org/officeDocument/2006/relationships/image" Target="../media/image37.png"/><Relationship Id="rId9" Type="http://schemas.openxmlformats.org/officeDocument/2006/relationships/hyperlink" Target="https://commons.wikimedia.org/wiki/File:Kangaroo_Meat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Relationship Id="rId5" Type="http://schemas.microsoft.com/office/2007/relationships/hdphoto" Target="../media/hdphoto2.wdp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F3C75-180F-2300-2768-61473FEB3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498414"/>
            <a:ext cx="9144000" cy="186117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ja-JP" altLang="en-US" sz="4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カレー</a:t>
            </a:r>
            <a:br>
              <a:rPr lang="en-AU" altLang="ja-JP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</a:br>
            <a:r>
              <a:rPr lang="en-AU" altLang="ja-JP" sz="4000" b="1" dirty="0">
                <a:latin typeface="Berlin Sans FB Demi" panose="020E0802020502020306" pitchFamily="34" charset="0"/>
                <a:ea typeface="UD Digi Kyokasho NP-B" panose="02020700000000000000" pitchFamily="18" charset="-128"/>
              </a:rPr>
              <a:t>C</a:t>
            </a:r>
            <a:r>
              <a:rPr lang="en-AU" sz="4000" dirty="0">
                <a:latin typeface="Berlin Sans FB Demi" panose="020E0802020502020306" pitchFamily="34" charset="0"/>
              </a:rPr>
              <a:t>urry</a:t>
            </a:r>
            <a:endParaRPr lang="en-AU" sz="4000" dirty="0"/>
          </a:p>
        </p:txBody>
      </p:sp>
      <p:pic>
        <p:nvPicPr>
          <p:cNvPr id="5" name="Google Shape;189;p2" descr="Japan Foundation, Sydney">
            <a:extLst>
              <a:ext uri="{FF2B5EF4-FFF2-40B4-BE49-F238E27FC236}">
                <a16:creationId xmlns:a16="http://schemas.microsoft.com/office/drawing/2014/main" id="{C354E84B-4E2E-3E4A-EFB8-D4DAA6696DD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372200" y="140142"/>
            <a:ext cx="2584376" cy="89692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D711E8-AED1-DCCB-840B-7B6694A04AE8}"/>
              </a:ext>
            </a:extLst>
          </p:cNvPr>
          <p:cNvSpPr txBox="1"/>
          <p:nvPr/>
        </p:nvSpPr>
        <p:spPr>
          <a:xfrm>
            <a:off x="2843808" y="1556792"/>
            <a:ext cx="3168352" cy="83099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800" b="1" dirty="0">
                <a:latin typeface="+mj-lt"/>
                <a:ea typeface="Yu Gothic" panose="020B0400000000000000" pitchFamily="34" charset="-128"/>
              </a:rPr>
              <a:t>Part 2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3CFA97B-19FC-B0C7-0E6E-13A15A749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04363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299589D-7B37-9404-574D-234656584C98}"/>
              </a:ext>
            </a:extLst>
          </p:cNvPr>
          <p:cNvSpPr txBox="1">
            <a:spLocks/>
          </p:cNvSpPr>
          <p:nvPr/>
        </p:nvSpPr>
        <p:spPr>
          <a:xfrm>
            <a:off x="64931" y="1520788"/>
            <a:ext cx="9073008" cy="237626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AU" altLang="ja-JP" dirty="0">
                <a:solidFill>
                  <a:srgbClr val="0070C0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4. </a:t>
            </a:r>
            <a:r>
              <a:rPr lang="ja-JP" altLang="en-US" dirty="0">
                <a:solidFill>
                  <a:srgbClr val="0070C0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ごとうちカレー</a:t>
            </a:r>
            <a:endParaRPr lang="en-AU" altLang="ja-JP" dirty="0">
              <a:solidFill>
                <a:srgbClr val="0070C0"/>
              </a:solidFill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AU" altLang="ja-JP" sz="3600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Curry as a local specialty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08A5B5D-4887-5118-0F58-8FDC31BB3987}"/>
              </a:ext>
            </a:extLst>
          </p:cNvPr>
          <p:cNvSpPr/>
          <p:nvPr/>
        </p:nvSpPr>
        <p:spPr>
          <a:xfrm>
            <a:off x="1403648" y="3897052"/>
            <a:ext cx="6552728" cy="172819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800" dirty="0"/>
              <a:t>Each region makes its own local curry to </a:t>
            </a:r>
            <a:r>
              <a:rPr lang="en-US" sz="2800" dirty="0"/>
              <a:t>promote their local specialties and landmarks. Let’s find out about some regional curries!</a:t>
            </a:r>
            <a:endParaRPr lang="en-AU" sz="2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0603B-BD38-8445-4B3F-5D878EFD5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44187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wl of rice and curry&#10;&#10;Description automatically generated">
            <a:extLst>
              <a:ext uri="{FF2B5EF4-FFF2-40B4-BE49-F238E27FC236}">
                <a16:creationId xmlns:a16="http://schemas.microsoft.com/office/drawing/2014/main" id="{76B6C113-085B-AA8C-7D4E-929FFA03F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063" y="1388360"/>
            <a:ext cx="6096000" cy="457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130504-6CBB-52B7-8FC0-CD1637FEC86D}"/>
              </a:ext>
            </a:extLst>
          </p:cNvPr>
          <p:cNvSpPr txBox="1"/>
          <p:nvPr/>
        </p:nvSpPr>
        <p:spPr>
          <a:xfrm>
            <a:off x="2411760" y="215793"/>
            <a:ext cx="5120208" cy="64633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りんごカレー</a:t>
            </a:r>
            <a:endParaRPr lang="en-AU" sz="36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pic>
        <p:nvPicPr>
          <p:cNvPr id="6" name="図 8">
            <a:extLst>
              <a:ext uri="{FF2B5EF4-FFF2-40B4-BE49-F238E27FC236}">
                <a16:creationId xmlns:a16="http://schemas.microsoft.com/office/drawing/2014/main" id="{57AD5F1E-48CF-864B-6171-5812267C2E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99" y="73909"/>
            <a:ext cx="1907704" cy="1907704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D70E478D-4F81-E783-268A-D878ECD03DA3}"/>
              </a:ext>
            </a:extLst>
          </p:cNvPr>
          <p:cNvSpPr/>
          <p:nvPr/>
        </p:nvSpPr>
        <p:spPr>
          <a:xfrm>
            <a:off x="1115616" y="934949"/>
            <a:ext cx="1627269" cy="453411"/>
          </a:xfrm>
          <a:prstGeom prst="wedgeRoundRectCallout">
            <a:avLst>
              <a:gd name="adj1" fmla="val -37351"/>
              <a:gd name="adj2" fmla="val -87524"/>
              <a:gd name="adj3" fmla="val 16667"/>
            </a:avLst>
          </a:prstGeom>
          <a:solidFill>
            <a:schemeClr val="bg1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あおもり</a:t>
            </a:r>
            <a:endParaRPr lang="en-AU" sz="2800" dirty="0">
              <a:solidFill>
                <a:schemeClr val="tx1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pic>
        <p:nvPicPr>
          <p:cNvPr id="9" name="Picture 8" descr="A red apple with a black background&#10;&#10;Description automatically generated">
            <a:extLst>
              <a:ext uri="{FF2B5EF4-FFF2-40B4-BE49-F238E27FC236}">
                <a16:creationId xmlns:a16="http://schemas.microsoft.com/office/drawing/2014/main" id="{33EE1134-560E-EBDB-ED9A-9D3EC46802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51205"/>
            <a:ext cx="1714500" cy="1714500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E0D0F41-7AE3-0953-02FB-DF4F9FBCF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BBC2C4-3622-9134-40CE-DFD641037E3A}"/>
              </a:ext>
            </a:extLst>
          </p:cNvPr>
          <p:cNvSpPr txBox="1"/>
          <p:nvPr/>
        </p:nvSpPr>
        <p:spPr>
          <a:xfrm>
            <a:off x="5231500" y="6022129"/>
            <a:ext cx="3732988" cy="3693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AU" dirty="0"/>
              <a:t>Photo courtesy of </a:t>
            </a:r>
            <a:r>
              <a:rPr lang="ja-JP" alt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株式会社オンエア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26252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poonful of food in a bowl&#10;&#10;Description automatically generated">
            <a:extLst>
              <a:ext uri="{FF2B5EF4-FFF2-40B4-BE49-F238E27FC236}">
                <a16:creationId xmlns:a16="http://schemas.microsoft.com/office/drawing/2014/main" id="{B23AD7E8-77E7-E373-9496-94C0300540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" t="5685" r="6035" b="9266"/>
          <a:stretch/>
        </p:blipFill>
        <p:spPr>
          <a:xfrm rot="10800000">
            <a:off x="1040270" y="1316311"/>
            <a:ext cx="7560839" cy="51845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77F61B-CC29-BB9A-51A3-ACE6368C25B0}"/>
              </a:ext>
            </a:extLst>
          </p:cNvPr>
          <p:cNvSpPr txBox="1"/>
          <p:nvPr/>
        </p:nvSpPr>
        <p:spPr>
          <a:xfrm>
            <a:off x="2383057" y="202105"/>
            <a:ext cx="5120208" cy="64633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かきカレー</a:t>
            </a:r>
            <a:endParaRPr lang="en-AU" sz="36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pic>
        <p:nvPicPr>
          <p:cNvPr id="4" name="図 8">
            <a:extLst>
              <a:ext uri="{FF2B5EF4-FFF2-40B4-BE49-F238E27FC236}">
                <a16:creationId xmlns:a16="http://schemas.microsoft.com/office/drawing/2014/main" id="{DBBC8399-3BDA-9346-5737-3D4958F711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99" y="73909"/>
            <a:ext cx="1907704" cy="1907704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4846FCBE-35B8-D20C-B034-E5EF6A71455E}"/>
              </a:ext>
            </a:extLst>
          </p:cNvPr>
          <p:cNvSpPr/>
          <p:nvPr/>
        </p:nvSpPr>
        <p:spPr>
          <a:xfrm>
            <a:off x="226636" y="1501686"/>
            <a:ext cx="1627269" cy="453411"/>
          </a:xfrm>
          <a:prstGeom prst="wedgeRoundRectCallout">
            <a:avLst>
              <a:gd name="adj1" fmla="val -37351"/>
              <a:gd name="adj2" fmla="val -87524"/>
              <a:gd name="adj3" fmla="val 16667"/>
            </a:avLst>
          </a:prstGeom>
          <a:solidFill>
            <a:schemeClr val="bg1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ひろしま</a:t>
            </a:r>
            <a:endParaRPr lang="en-AU" sz="2800" dirty="0">
              <a:solidFill>
                <a:schemeClr val="tx1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pic>
        <p:nvPicPr>
          <p:cNvPr id="9" name="Picture 8" descr="A oyster shell on a black background&#10;&#10;Description automatically generated">
            <a:extLst>
              <a:ext uri="{FF2B5EF4-FFF2-40B4-BE49-F238E27FC236}">
                <a16:creationId xmlns:a16="http://schemas.microsoft.com/office/drawing/2014/main" id="{C64413AB-71A1-BD90-2E26-E2BC080560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725398"/>
            <a:ext cx="1905000" cy="1552575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F10AB31-CF56-12D4-5491-CFCFD4FF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4BB6BE43-2B03-E71A-AC75-67DE346493EF}"/>
              </a:ext>
            </a:extLst>
          </p:cNvPr>
          <p:cNvSpPr/>
          <p:nvPr/>
        </p:nvSpPr>
        <p:spPr>
          <a:xfrm>
            <a:off x="6558551" y="5052927"/>
            <a:ext cx="1889427" cy="1083732"/>
          </a:xfrm>
          <a:prstGeom prst="wedgeRoundRectCallout">
            <a:avLst>
              <a:gd name="adj1" fmla="val -55674"/>
              <a:gd name="adj2" fmla="val -101466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かき</a:t>
            </a:r>
            <a:endParaRPr lang="en-AU" altLang="ja-JP" sz="28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ctr"/>
            <a:r>
              <a:rPr lang="en-US" altLang="ja-JP" sz="2800" dirty="0"/>
              <a:t>Oyster</a:t>
            </a:r>
            <a:endParaRPr lang="en-AU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08F38A-AA7D-FE5A-10DB-275E2DE0C689}"/>
              </a:ext>
            </a:extLst>
          </p:cNvPr>
          <p:cNvSpPr txBox="1"/>
          <p:nvPr/>
        </p:nvSpPr>
        <p:spPr>
          <a:xfrm>
            <a:off x="7503264" y="6517395"/>
            <a:ext cx="1364814" cy="27699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12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Photo by J Wood</a:t>
            </a:r>
          </a:p>
        </p:txBody>
      </p:sp>
    </p:spTree>
    <p:extLst>
      <p:ext uri="{BB962C8B-B14F-4D97-AF65-F5344CB8AC3E}">
        <p14:creationId xmlns:p14="http://schemas.microsoft.com/office/powerpoint/2010/main" val="1444315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wl of blue food&#10;&#10;Description automatically generated">
            <a:extLst>
              <a:ext uri="{FF2B5EF4-FFF2-40B4-BE49-F238E27FC236}">
                <a16:creationId xmlns:a16="http://schemas.microsoft.com/office/drawing/2014/main" id="{D4317E57-2097-F4E1-0596-905996ECC4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5" y="1304038"/>
            <a:ext cx="7784649" cy="51845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383E13-C282-B58A-4A37-29C385908E67}"/>
              </a:ext>
            </a:extLst>
          </p:cNvPr>
          <p:cNvSpPr txBox="1"/>
          <p:nvPr/>
        </p:nvSpPr>
        <p:spPr>
          <a:xfrm>
            <a:off x="2229832" y="311662"/>
            <a:ext cx="5120208" cy="64633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あおい</a:t>
            </a:r>
            <a:r>
              <a:rPr lang="ja-JP" altLang="en-US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</a:t>
            </a:r>
            <a:r>
              <a:rPr lang="ja-JP" altLang="en-US" sz="36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ふじさん</a:t>
            </a:r>
            <a:r>
              <a:rPr lang="ja-JP" altLang="en-US" sz="16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</a:t>
            </a:r>
            <a:r>
              <a:rPr lang="ja-JP" altLang="en-US" sz="36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カレー</a:t>
            </a:r>
            <a:endParaRPr lang="en-AU" sz="36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pic>
        <p:nvPicPr>
          <p:cNvPr id="6" name="図 8">
            <a:extLst>
              <a:ext uri="{FF2B5EF4-FFF2-40B4-BE49-F238E27FC236}">
                <a16:creationId xmlns:a16="http://schemas.microsoft.com/office/drawing/2014/main" id="{1405FC44-F11A-420E-2D93-364E631094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99" y="73909"/>
            <a:ext cx="1907704" cy="1907704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8FBADB6A-B2A8-8E39-8F93-45E81A26B791}"/>
              </a:ext>
            </a:extLst>
          </p:cNvPr>
          <p:cNvSpPr/>
          <p:nvPr/>
        </p:nvSpPr>
        <p:spPr>
          <a:xfrm>
            <a:off x="83978" y="1412776"/>
            <a:ext cx="1627269" cy="453411"/>
          </a:xfrm>
          <a:prstGeom prst="wedgeRoundRectCallout">
            <a:avLst>
              <a:gd name="adj1" fmla="val 14371"/>
              <a:gd name="adj2" fmla="val -87524"/>
              <a:gd name="adj3" fmla="val 16667"/>
            </a:avLst>
          </a:prstGeom>
          <a:solidFill>
            <a:schemeClr val="bg1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しずおか</a:t>
            </a:r>
            <a:endParaRPr lang="en-AU" sz="2800" dirty="0">
              <a:solidFill>
                <a:schemeClr val="tx1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5A96780-DFEE-0B8B-B85E-849DAEAAF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88224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7D45F0-A532-40F3-F970-ADD4365FFFA6}"/>
              </a:ext>
            </a:extLst>
          </p:cNvPr>
          <p:cNvSpPr txBox="1"/>
          <p:nvPr/>
        </p:nvSpPr>
        <p:spPr>
          <a:xfrm>
            <a:off x="57497" y="6488614"/>
            <a:ext cx="5760640" cy="3693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AU" altLang="ja-JP" b="0" i="0" dirty="0">
                <a:solidFill>
                  <a:srgbClr val="242424"/>
                </a:solidFill>
                <a:effectLst/>
                <a:latin typeface="游ゴシック" panose="020B0400000000000000" pitchFamily="34" charset="-128"/>
                <a:ea typeface="游ゴシック" panose="020B0400000000000000" pitchFamily="34" charset="-128"/>
              </a:rPr>
              <a:t>Photo courtesy of </a:t>
            </a:r>
            <a:r>
              <a:rPr lang="ja-JP" altLang="en-US" b="0" i="0" dirty="0">
                <a:solidFill>
                  <a:srgbClr val="242424"/>
                </a:solidFill>
                <a:effectLst/>
                <a:latin typeface="游ゴシック" panose="020B0400000000000000" pitchFamily="34" charset="-128"/>
                <a:ea typeface="游ゴシック" panose="020B0400000000000000" pitchFamily="34" charset="-128"/>
              </a:rPr>
              <a:t>富士山プロダクト</a:t>
            </a:r>
            <a:r>
              <a:rPr lang="en-US" altLang="ja-JP" b="0" i="0" dirty="0">
                <a:solidFill>
                  <a:srgbClr val="242424"/>
                </a:solidFill>
                <a:effectLst/>
                <a:latin typeface="游ゴシック" panose="020B0400000000000000" pitchFamily="34" charset="-128"/>
              </a:rPr>
              <a:t>/</a:t>
            </a:r>
            <a:r>
              <a:rPr lang="en-AU" b="0" i="0" dirty="0">
                <a:solidFill>
                  <a:srgbClr val="242424"/>
                </a:solidFill>
                <a:effectLst/>
                <a:latin typeface="游ゴシック" panose="020B0400000000000000" pitchFamily="34" charset="-128"/>
              </a:rPr>
              <a:t>Fujisan Product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23217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9050471-494B-D85E-839F-A99195CC2B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10101" r="31579" b="3741"/>
          <a:stretch/>
        </p:blipFill>
        <p:spPr bwMode="auto">
          <a:xfrm>
            <a:off x="1458125" y="848030"/>
            <a:ext cx="5850180" cy="580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D8BE60-2ADE-AB2C-3B29-E86DD0347F44}"/>
              </a:ext>
            </a:extLst>
          </p:cNvPr>
          <p:cNvSpPr txBox="1"/>
          <p:nvPr/>
        </p:nvSpPr>
        <p:spPr>
          <a:xfrm>
            <a:off x="2383057" y="202105"/>
            <a:ext cx="5120208" cy="64633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火山</a:t>
            </a:r>
            <a:r>
              <a:rPr lang="en-AU" altLang="ja-JP" sz="36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(</a:t>
            </a:r>
            <a:r>
              <a:rPr lang="ja-JP" altLang="en-US" sz="36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かざん）カレー</a:t>
            </a:r>
            <a:endParaRPr lang="en-AU" sz="36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C7ABB79-6666-5AAB-D417-C8F65613994B}"/>
              </a:ext>
            </a:extLst>
          </p:cNvPr>
          <p:cNvGrpSpPr/>
          <p:nvPr/>
        </p:nvGrpSpPr>
        <p:grpSpPr>
          <a:xfrm>
            <a:off x="5516358" y="1027761"/>
            <a:ext cx="1889427" cy="2390212"/>
            <a:chOff x="6160692" y="1300885"/>
            <a:chExt cx="1889427" cy="2257557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DE597CEC-97A8-15E2-0E41-31A8000B9420}"/>
                </a:ext>
              </a:extLst>
            </p:cNvPr>
            <p:cNvSpPr/>
            <p:nvPr/>
          </p:nvSpPr>
          <p:spPr>
            <a:xfrm rot="11210895">
              <a:off x="6481966" y="2061381"/>
              <a:ext cx="343132" cy="1497061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 dirty="0"/>
            </a:p>
          </p:txBody>
        </p:sp>
        <p:sp>
          <p:nvSpPr>
            <p:cNvPr id="6" name="Speech Bubble: Rectangle with Corners Rounded 5">
              <a:extLst>
                <a:ext uri="{FF2B5EF4-FFF2-40B4-BE49-F238E27FC236}">
                  <a16:creationId xmlns:a16="http://schemas.microsoft.com/office/drawing/2014/main" id="{BC389D8A-731E-7918-600B-53736BAEEA8B}"/>
                </a:ext>
              </a:extLst>
            </p:cNvPr>
            <p:cNvSpPr/>
            <p:nvPr/>
          </p:nvSpPr>
          <p:spPr>
            <a:xfrm>
              <a:off x="6160692" y="1300885"/>
              <a:ext cx="1889427" cy="1023586"/>
            </a:xfrm>
            <a:prstGeom prst="wedgeRoundRectCallout">
              <a:avLst>
                <a:gd name="adj1" fmla="val -107526"/>
                <a:gd name="adj2" fmla="val 51213"/>
                <a:gd name="adj3" fmla="val 16667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sz="2800" dirty="0"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ようがん</a:t>
              </a:r>
              <a:endParaRPr lang="en-AU" altLang="ja-JP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endParaRPr>
            </a:p>
            <a:p>
              <a:pPr algn="ctr"/>
              <a:r>
                <a:rPr lang="en-AU" sz="2800" dirty="0"/>
                <a:t>Lava</a:t>
              </a:r>
            </a:p>
          </p:txBody>
        </p:sp>
      </p:grp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9B6B448A-E2E7-CF02-1DA4-494CF0670AC4}"/>
              </a:ext>
            </a:extLst>
          </p:cNvPr>
          <p:cNvSpPr/>
          <p:nvPr/>
        </p:nvSpPr>
        <p:spPr>
          <a:xfrm>
            <a:off x="3120640" y="4926238"/>
            <a:ext cx="3128695" cy="1083732"/>
          </a:xfrm>
          <a:prstGeom prst="wedgeRoundRectCallout">
            <a:avLst>
              <a:gd name="adj1" fmla="val -8508"/>
              <a:gd name="adj2" fmla="val -114496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さくらじま</a:t>
            </a:r>
            <a:endParaRPr lang="en-AU" altLang="ja-JP" sz="28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ctr"/>
            <a:r>
              <a:rPr lang="en-AU" altLang="ja-JP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Mt Sakurajima</a:t>
            </a:r>
          </a:p>
        </p:txBody>
      </p:sp>
      <p:pic>
        <p:nvPicPr>
          <p:cNvPr id="11" name="図 8">
            <a:extLst>
              <a:ext uri="{FF2B5EF4-FFF2-40B4-BE49-F238E27FC236}">
                <a16:creationId xmlns:a16="http://schemas.microsoft.com/office/drawing/2014/main" id="{23466EAF-A27E-2587-0920-E7B11D4FED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11" y="73909"/>
            <a:ext cx="1907704" cy="1907704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AA850980-6A3F-552F-44E8-EBDC2AB70E8A}"/>
              </a:ext>
            </a:extLst>
          </p:cNvPr>
          <p:cNvSpPr/>
          <p:nvPr/>
        </p:nvSpPr>
        <p:spPr>
          <a:xfrm>
            <a:off x="417974" y="1818631"/>
            <a:ext cx="1627269" cy="453411"/>
          </a:xfrm>
          <a:prstGeom prst="wedgeRoundRectCallout">
            <a:avLst>
              <a:gd name="adj1" fmla="val -37351"/>
              <a:gd name="adj2" fmla="val -87524"/>
              <a:gd name="adj3" fmla="val 16667"/>
            </a:avLst>
          </a:prstGeom>
          <a:solidFill>
            <a:schemeClr val="bg1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chemeClr val="tx1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かごしま</a:t>
            </a:r>
            <a:endParaRPr lang="en-AU" sz="2800" dirty="0">
              <a:solidFill>
                <a:schemeClr val="tx1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pic>
        <p:nvPicPr>
          <p:cNvPr id="5" name="Picture 4" descr="A cartoon of a volcano erupting&#10;&#10;Description automatically generated">
            <a:extLst>
              <a:ext uri="{FF2B5EF4-FFF2-40B4-BE49-F238E27FC236}">
                <a16:creationId xmlns:a16="http://schemas.microsoft.com/office/drawing/2014/main" id="{7A7C8989-2269-3F4E-C9AE-65E260611B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284" y="1998919"/>
            <a:ext cx="1516998" cy="1516998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FE3C0ED-B694-3213-2236-BA4449FB1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531674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57B46F-126D-15F1-6E2E-4FE33C64E9C9}"/>
              </a:ext>
            </a:extLst>
          </p:cNvPr>
          <p:cNvSpPr txBox="1"/>
          <p:nvPr/>
        </p:nvSpPr>
        <p:spPr>
          <a:xfrm>
            <a:off x="7342689" y="6531674"/>
            <a:ext cx="1364814" cy="27699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12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Photo by J Wood</a:t>
            </a:r>
          </a:p>
        </p:txBody>
      </p:sp>
    </p:spTree>
    <p:extLst>
      <p:ext uri="{BB962C8B-B14F-4D97-AF65-F5344CB8AC3E}">
        <p14:creationId xmlns:p14="http://schemas.microsoft.com/office/powerpoint/2010/main" val="343593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89FF8C-F981-232F-5481-355AF489F032}"/>
              </a:ext>
            </a:extLst>
          </p:cNvPr>
          <p:cNvSpPr txBox="1"/>
          <p:nvPr/>
        </p:nvSpPr>
        <p:spPr>
          <a:xfrm>
            <a:off x="2103816" y="453540"/>
            <a:ext cx="5120208" cy="64633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オーストラリアカレー</a:t>
            </a:r>
            <a:endParaRPr lang="en-AU" sz="36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pic>
        <p:nvPicPr>
          <p:cNvPr id="5" name="Picture 4" descr="A green outline of a country&#10;&#10;Description automatically generated">
            <a:extLst>
              <a:ext uri="{FF2B5EF4-FFF2-40B4-BE49-F238E27FC236}">
                <a16:creationId xmlns:a16="http://schemas.microsoft.com/office/drawing/2014/main" id="{F0F436EE-4C30-3856-91FB-0F0866CCE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003" y="38877"/>
            <a:ext cx="1475656" cy="14756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E1400E1-EA83-8ADE-E1F4-72F58BEF9246}"/>
              </a:ext>
            </a:extLst>
          </p:cNvPr>
          <p:cNvSpPr/>
          <p:nvPr/>
        </p:nvSpPr>
        <p:spPr>
          <a:xfrm>
            <a:off x="1687268" y="1628800"/>
            <a:ext cx="5941168" cy="459250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D6F248-4120-5DFC-2C2F-AC0E6F3B9107}"/>
              </a:ext>
            </a:extLst>
          </p:cNvPr>
          <p:cNvSpPr txBox="1"/>
          <p:nvPr/>
        </p:nvSpPr>
        <p:spPr>
          <a:xfrm>
            <a:off x="1727943" y="2263579"/>
            <a:ext cx="5781888" cy="267765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AU" sz="2800" dirty="0">
              <a:ea typeface="Yu Gothic" panose="020B0400000000000000" pitchFamily="34" charset="-128"/>
            </a:endParaRPr>
          </a:p>
          <a:p>
            <a:pPr algn="ctr"/>
            <a:r>
              <a:rPr lang="en-AU" sz="2800" dirty="0">
                <a:ea typeface="Yu Gothic" panose="020B0400000000000000" pitchFamily="34" charset="-128"/>
              </a:rPr>
              <a:t>Let’s come up with an </a:t>
            </a:r>
            <a:r>
              <a:rPr lang="en-AU" sz="2800" dirty="0" err="1">
                <a:ea typeface="Yu Gothic" panose="020B0400000000000000" pitchFamily="34" charset="-128"/>
              </a:rPr>
              <a:t>Instagrammable</a:t>
            </a:r>
            <a:r>
              <a:rPr lang="en-AU" sz="2800" dirty="0">
                <a:ea typeface="Yu Gothic" panose="020B0400000000000000" pitchFamily="34" charset="-128"/>
              </a:rPr>
              <a:t> curry of Australia!</a:t>
            </a:r>
          </a:p>
          <a:p>
            <a:pPr algn="ctr"/>
            <a:endParaRPr lang="en-AU" sz="2800" dirty="0">
              <a:ea typeface="Yu Gothic" panose="020B0400000000000000" pitchFamily="34" charset="-128"/>
            </a:endParaRPr>
          </a:p>
          <a:p>
            <a:pPr algn="ctr"/>
            <a:r>
              <a:rPr lang="en-AU" sz="2800" dirty="0">
                <a:ea typeface="Yu Gothic" panose="020B0400000000000000" pitchFamily="34" charset="-128"/>
              </a:rPr>
              <a:t>Draw your picture and label </a:t>
            </a:r>
          </a:p>
          <a:p>
            <a:pPr algn="ctr"/>
            <a:r>
              <a:rPr lang="en-AU" sz="2800" dirty="0">
                <a:ea typeface="Yu Gothic" panose="020B0400000000000000" pitchFamily="34" charset="-128"/>
              </a:rPr>
              <a:t>what the components represent.</a:t>
            </a:r>
          </a:p>
        </p:txBody>
      </p:sp>
      <p:pic>
        <p:nvPicPr>
          <p:cNvPr id="9" name="Picture 8" descr="A group of white and blue objects&#10;&#10;Description automatically generated">
            <a:extLst>
              <a:ext uri="{FF2B5EF4-FFF2-40B4-BE49-F238E27FC236}">
                <a16:creationId xmlns:a16="http://schemas.microsoft.com/office/drawing/2014/main" id="{A782017C-8DAC-E8FE-CFE7-8FBCC19B8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2" y="2132856"/>
            <a:ext cx="1475656" cy="1475656"/>
          </a:xfrm>
          <a:prstGeom prst="rect">
            <a:avLst/>
          </a:prstGeom>
        </p:spPr>
      </p:pic>
      <p:pic>
        <p:nvPicPr>
          <p:cNvPr id="11" name="Picture 10" descr="A cartoon of a koala bear&#10;&#10;Description automatically generated">
            <a:extLst>
              <a:ext uri="{FF2B5EF4-FFF2-40B4-BE49-F238E27FC236}">
                <a16:creationId xmlns:a16="http://schemas.microsoft.com/office/drawing/2014/main" id="{484D4656-9CE5-8F6B-2D31-843304E10C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506" y="1996851"/>
            <a:ext cx="1475657" cy="14756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7B5831F-96F5-7646-DD4D-7052EB2E0341}"/>
              </a:ext>
            </a:extLst>
          </p:cNvPr>
          <p:cNvSpPr/>
          <p:nvPr/>
        </p:nvSpPr>
        <p:spPr>
          <a:xfrm>
            <a:off x="0" y="0"/>
            <a:ext cx="1547664" cy="369332"/>
          </a:xfrm>
          <a:prstGeom prst="rect">
            <a:avLst/>
          </a:prstGeom>
          <a:solidFill>
            <a:srgbClr val="FFAFEE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ja-JP" dirty="0">
                <a:highlight>
                  <a:srgbClr val="FFAFEE"/>
                </a:highlight>
                <a:ea typeface="Yu Gothic Medium" panose="020B0500000000000000" pitchFamily="34" charset="-128"/>
              </a:rPr>
              <a:t>Worksheet_2</a:t>
            </a:r>
            <a:endParaRPr kumimoji="1" lang="ja-JP" altLang="en-US" dirty="0">
              <a:highlight>
                <a:srgbClr val="FFAFEE"/>
              </a:highlight>
              <a:ea typeface="Yu Gothic Medium" panose="020B0500000000000000" pitchFamily="34" charset="-128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FD7F17-26BC-0420-BDFF-45C692B83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843513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21511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AU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5.  </a:t>
            </a:r>
            <a:r>
              <a:rPr lang="ja-JP" altLang="en-US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カレーのレシピ</a:t>
            </a:r>
            <a:br>
              <a:rPr lang="en-AU" altLang="ja-JP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</a:br>
            <a:r>
              <a:rPr lang="en-AU" altLang="ja-JP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Curry recipe</a:t>
            </a:r>
            <a:endParaRPr lang="en-AU" dirty="0">
              <a:solidFill>
                <a:srgbClr val="0070C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124951-057A-80DA-536E-65E3BA1F3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11575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907704" y="2089390"/>
            <a:ext cx="5688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Watch a video of a song about how to make curry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4B7AA8-C03E-C98D-DE55-5A4E0DDB52F0}"/>
              </a:ext>
            </a:extLst>
          </p:cNvPr>
          <p:cNvSpPr txBox="1"/>
          <p:nvPr/>
        </p:nvSpPr>
        <p:spPr>
          <a:xfrm>
            <a:off x="1763688" y="3586617"/>
            <a:ext cx="5688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3"/>
              </a:rPr>
              <a:t>カレーライスのうた </a:t>
            </a:r>
            <a:r>
              <a:rPr lang="en-US" altLang="ja-JP" dirty="0">
                <a:hlinkClick r:id="rId3"/>
              </a:rPr>
              <a:t>| </a:t>
            </a:r>
            <a:r>
              <a:rPr lang="ja-JP" altLang="en-US" dirty="0">
                <a:hlinkClick r:id="rId3"/>
              </a:rPr>
              <a:t>たべもののうた </a:t>
            </a:r>
            <a:r>
              <a:rPr lang="en-US" altLang="ja-JP" dirty="0">
                <a:hlinkClick r:id="rId3"/>
              </a:rPr>
              <a:t>| </a:t>
            </a:r>
            <a:r>
              <a:rPr lang="ja-JP" altLang="en-US" dirty="0">
                <a:hlinkClick r:id="rId3"/>
              </a:rPr>
              <a:t>レッド キャットリーディング </a:t>
            </a:r>
            <a:r>
              <a:rPr lang="en-US" altLang="ja-JP" dirty="0">
                <a:hlinkClick r:id="rId3"/>
              </a:rPr>
              <a:t>(youtube.com)</a:t>
            </a:r>
            <a:endParaRPr lang="en-AU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487C37B-85B3-2FBE-443A-E0CEBC2EF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292061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91" y="2145379"/>
            <a:ext cx="1332392" cy="1199153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425" y="1851614"/>
            <a:ext cx="2013147" cy="153502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341" y="1851614"/>
            <a:ext cx="1115799" cy="136073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558" y="2205421"/>
            <a:ext cx="1119753" cy="1175593"/>
          </a:xfrm>
          <a:prstGeom prst="rect">
            <a:avLst/>
          </a:prstGeom>
        </p:spPr>
      </p:pic>
      <p:sp>
        <p:nvSpPr>
          <p:cNvPr id="2" name="角丸四角形 1"/>
          <p:cNvSpPr/>
          <p:nvPr/>
        </p:nvSpPr>
        <p:spPr>
          <a:xfrm>
            <a:off x="1901700" y="1181108"/>
            <a:ext cx="1563613" cy="61881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やさい  </a:t>
            </a:r>
            <a:endParaRPr lang="en-AU" sz="2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5464601" y="1182253"/>
            <a:ext cx="1340299" cy="61881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にく</a:t>
            </a:r>
            <a:endParaRPr lang="en-AU" sz="2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1931103" y="129280"/>
            <a:ext cx="5683205" cy="6463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ざいりょう </a:t>
            </a:r>
            <a:r>
              <a:rPr lang="en-AU" altLang="ja-JP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ingredients</a:t>
            </a:r>
            <a:endParaRPr lang="en-AU" sz="36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90" y="4992176"/>
            <a:ext cx="1428441" cy="1335593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583" y="4858144"/>
            <a:ext cx="844006" cy="1235130"/>
          </a:xfrm>
          <a:prstGeom prst="rect">
            <a:avLst/>
          </a:prstGeom>
        </p:spPr>
      </p:pic>
      <p:sp>
        <p:nvSpPr>
          <p:cNvPr id="12" name="角丸四角形 1">
            <a:extLst>
              <a:ext uri="{FF2B5EF4-FFF2-40B4-BE49-F238E27FC236}">
                <a16:creationId xmlns:a16="http://schemas.microsoft.com/office/drawing/2014/main" id="{34484AB5-704D-D4E8-505F-C0327D7503AC}"/>
              </a:ext>
            </a:extLst>
          </p:cNvPr>
          <p:cNvSpPr/>
          <p:nvPr/>
        </p:nvSpPr>
        <p:spPr>
          <a:xfrm>
            <a:off x="757474" y="3857018"/>
            <a:ext cx="1279564" cy="61881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ルー</a:t>
            </a:r>
            <a:endParaRPr lang="en-AU" sz="2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13" name="角丸四角形 1">
            <a:extLst>
              <a:ext uri="{FF2B5EF4-FFF2-40B4-BE49-F238E27FC236}">
                <a16:creationId xmlns:a16="http://schemas.microsoft.com/office/drawing/2014/main" id="{8C0F7457-8E26-5F60-6D46-0083F57E1152}"/>
              </a:ext>
            </a:extLst>
          </p:cNvPr>
          <p:cNvSpPr/>
          <p:nvPr/>
        </p:nvSpPr>
        <p:spPr>
          <a:xfrm>
            <a:off x="2610256" y="3804798"/>
            <a:ext cx="1279565" cy="61881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しお</a:t>
            </a:r>
            <a:endParaRPr lang="en-AU" sz="2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14" name="角丸四角形 1">
            <a:extLst>
              <a:ext uri="{FF2B5EF4-FFF2-40B4-BE49-F238E27FC236}">
                <a16:creationId xmlns:a16="http://schemas.microsoft.com/office/drawing/2014/main" id="{6D7001C9-970C-5A46-504C-D57D543A78EB}"/>
              </a:ext>
            </a:extLst>
          </p:cNvPr>
          <p:cNvSpPr/>
          <p:nvPr/>
        </p:nvSpPr>
        <p:spPr>
          <a:xfrm>
            <a:off x="4463039" y="3829658"/>
            <a:ext cx="1768643" cy="61881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こしょう</a:t>
            </a:r>
            <a:endParaRPr lang="en-AU" sz="2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16" name="角丸四角形 1">
            <a:extLst>
              <a:ext uri="{FF2B5EF4-FFF2-40B4-BE49-F238E27FC236}">
                <a16:creationId xmlns:a16="http://schemas.microsoft.com/office/drawing/2014/main" id="{E6977693-86F5-DF57-3887-AC76C59E9BE3}"/>
              </a:ext>
            </a:extLst>
          </p:cNvPr>
          <p:cNvSpPr/>
          <p:nvPr/>
        </p:nvSpPr>
        <p:spPr>
          <a:xfrm>
            <a:off x="6804900" y="3792453"/>
            <a:ext cx="1397372" cy="61881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みず</a:t>
            </a:r>
            <a:endParaRPr lang="en-AU" sz="2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756D235-4A0A-9C5F-5F94-DF5DE756F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103464-95B8-E21E-6705-ECD62C873C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644" y="4947861"/>
            <a:ext cx="742024" cy="109833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C13AE4-AABC-F495-4748-08B6DF4629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023" y="5008817"/>
            <a:ext cx="706005" cy="108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56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706" y="4505523"/>
            <a:ext cx="1510412" cy="1762744"/>
          </a:xfrm>
          <a:prstGeom prst="rect">
            <a:avLst/>
          </a:prstGeom>
        </p:spPr>
      </p:pic>
      <p:pic>
        <p:nvPicPr>
          <p:cNvPr id="7" name="図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611" y="4505523"/>
            <a:ext cx="1240512" cy="1593340"/>
          </a:xfrm>
          <a:prstGeom prst="rect">
            <a:avLst/>
          </a:prstGeom>
        </p:spPr>
      </p:pic>
      <p:pic>
        <p:nvPicPr>
          <p:cNvPr id="8" name="図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632" y="1912589"/>
            <a:ext cx="1384136" cy="1298801"/>
          </a:xfrm>
          <a:prstGeom prst="rect">
            <a:avLst/>
          </a:prstGeom>
        </p:spPr>
      </p:pic>
      <p:pic>
        <p:nvPicPr>
          <p:cNvPr id="9" name="図 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772" y="1570717"/>
            <a:ext cx="1444596" cy="1660955"/>
          </a:xfrm>
          <a:prstGeom prst="rect">
            <a:avLst/>
          </a:prstGeom>
        </p:spPr>
      </p:pic>
      <p:pic>
        <p:nvPicPr>
          <p:cNvPr id="10" name="図 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189" y="1625928"/>
            <a:ext cx="1331581" cy="1584176"/>
          </a:xfrm>
          <a:prstGeom prst="rect">
            <a:avLst/>
          </a:prstGeom>
        </p:spPr>
      </p:pic>
      <p:pic>
        <p:nvPicPr>
          <p:cNvPr id="12" name="図 1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895" y="4469959"/>
            <a:ext cx="1399900" cy="1810386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1115616" y="1094020"/>
            <a:ext cx="169216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solidFill>
                  <a:srgbClr val="00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じゃがいも</a:t>
            </a:r>
            <a:endParaRPr lang="en-AU" sz="2400" dirty="0">
              <a:solidFill>
                <a:srgbClr val="00000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565950" y="1096501"/>
            <a:ext cx="169216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にんじん</a:t>
            </a:r>
            <a:endParaRPr lang="en-AU" sz="24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840783" y="1131371"/>
            <a:ext cx="169216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たまねぎ</a:t>
            </a:r>
            <a:endParaRPr lang="en-AU" sz="24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840783" y="3846488"/>
            <a:ext cx="169216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なす</a:t>
            </a:r>
            <a:endParaRPr lang="en-AU" sz="24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115616" y="3795606"/>
            <a:ext cx="169216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コーン</a:t>
            </a:r>
            <a:endParaRPr lang="en-AU" sz="24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65950" y="3956621"/>
            <a:ext cx="169216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ピーマン</a:t>
            </a:r>
            <a:endParaRPr lang="en-AU" sz="24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746908" y="199437"/>
            <a:ext cx="6285845" cy="6463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なにをいれますか？</a:t>
            </a:r>
            <a:endParaRPr lang="en-AU" sz="36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4D93A65-3DD2-664C-4F8C-172D38A8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42535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ja-JP" altLang="en-US" sz="40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つくりかた</a:t>
            </a:r>
            <a:endParaRPr lang="en-AU" sz="40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000" r="219"/>
          <a:stretch/>
        </p:blipFill>
        <p:spPr>
          <a:xfrm>
            <a:off x="3413591" y="1765821"/>
            <a:ext cx="2454553" cy="16561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72816"/>
            <a:ext cx="2304256" cy="16561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r="26937"/>
          <a:stretch/>
        </p:blipFill>
        <p:spPr>
          <a:xfrm rot="5400000">
            <a:off x="3980193" y="4092814"/>
            <a:ext cx="1728192" cy="2416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8" r="24407"/>
          <a:stretch/>
        </p:blipFill>
        <p:spPr>
          <a:xfrm rot="5400000">
            <a:off x="1018400" y="4185028"/>
            <a:ext cx="1728195" cy="23512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0" t="875" r="35109" b="7626"/>
          <a:stretch/>
        </p:blipFill>
        <p:spPr>
          <a:xfrm rot="5400000">
            <a:off x="6591390" y="1481620"/>
            <a:ext cx="1649852" cy="2232248"/>
          </a:xfrm>
          <a:prstGeom prst="rect">
            <a:avLst/>
          </a:prstGeom>
        </p:spPr>
      </p:pic>
      <p:sp>
        <p:nvSpPr>
          <p:cNvPr id="13" name="円/楕円 15"/>
          <p:cNvSpPr/>
          <p:nvPr/>
        </p:nvSpPr>
        <p:spPr>
          <a:xfrm>
            <a:off x="6156176" y="1412776"/>
            <a:ext cx="576064" cy="516119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600" dirty="0"/>
              <a:t>３</a:t>
            </a:r>
            <a:endParaRPr lang="en-AU" sz="3600" dirty="0"/>
          </a:p>
        </p:txBody>
      </p:sp>
      <p:sp>
        <p:nvSpPr>
          <p:cNvPr id="14" name="円/楕円 16"/>
          <p:cNvSpPr/>
          <p:nvPr/>
        </p:nvSpPr>
        <p:spPr>
          <a:xfrm>
            <a:off x="395536" y="4221088"/>
            <a:ext cx="648072" cy="555959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600" dirty="0"/>
              <a:t>４</a:t>
            </a:r>
            <a:endParaRPr lang="en-AU" sz="3600" dirty="0"/>
          </a:p>
        </p:txBody>
      </p:sp>
      <p:sp>
        <p:nvSpPr>
          <p:cNvPr id="15" name="円/楕円 17"/>
          <p:cNvSpPr/>
          <p:nvPr/>
        </p:nvSpPr>
        <p:spPr>
          <a:xfrm>
            <a:off x="3347864" y="4221088"/>
            <a:ext cx="614165" cy="516119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600" dirty="0"/>
              <a:t>５</a:t>
            </a:r>
            <a:endParaRPr lang="en-AU" sz="3600" dirty="0"/>
          </a:p>
        </p:txBody>
      </p:sp>
      <p:sp>
        <p:nvSpPr>
          <p:cNvPr id="22" name="円/楕円 11"/>
          <p:cNvSpPr/>
          <p:nvPr/>
        </p:nvSpPr>
        <p:spPr>
          <a:xfrm>
            <a:off x="3347864" y="1438250"/>
            <a:ext cx="576064" cy="54664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600" dirty="0"/>
              <a:t>１</a:t>
            </a:r>
            <a:endParaRPr lang="en-AU" sz="3600" dirty="0"/>
          </a:p>
        </p:txBody>
      </p:sp>
      <p:sp>
        <p:nvSpPr>
          <p:cNvPr id="16" name="角丸四角形 15"/>
          <p:cNvSpPr/>
          <p:nvPr/>
        </p:nvSpPr>
        <p:spPr>
          <a:xfrm>
            <a:off x="5580112" y="3140968"/>
            <a:ext cx="504091" cy="48086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/>
              <a:t>B</a:t>
            </a:r>
            <a:endParaRPr lang="en-AU" sz="2800" dirty="0"/>
          </a:p>
        </p:txBody>
      </p:sp>
      <p:sp>
        <p:nvSpPr>
          <p:cNvPr id="17" name="角丸四角形 16"/>
          <p:cNvSpPr/>
          <p:nvPr/>
        </p:nvSpPr>
        <p:spPr>
          <a:xfrm>
            <a:off x="8244408" y="3140968"/>
            <a:ext cx="504091" cy="48086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/>
              <a:t>C</a:t>
            </a:r>
            <a:endParaRPr lang="en-AU" sz="2800" dirty="0"/>
          </a:p>
        </p:txBody>
      </p:sp>
      <p:sp>
        <p:nvSpPr>
          <p:cNvPr id="18" name="角丸四角形 17"/>
          <p:cNvSpPr/>
          <p:nvPr/>
        </p:nvSpPr>
        <p:spPr>
          <a:xfrm>
            <a:off x="5796136" y="5805264"/>
            <a:ext cx="504091" cy="48086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/>
              <a:t>E</a:t>
            </a:r>
            <a:endParaRPr lang="en-AU" sz="2800" dirty="0"/>
          </a:p>
        </p:txBody>
      </p:sp>
      <p:sp>
        <p:nvSpPr>
          <p:cNvPr id="20" name="角丸四角形 19"/>
          <p:cNvSpPr/>
          <p:nvPr/>
        </p:nvSpPr>
        <p:spPr>
          <a:xfrm>
            <a:off x="2843808" y="5805264"/>
            <a:ext cx="504091" cy="48086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/>
              <a:t>D</a:t>
            </a:r>
            <a:endParaRPr lang="en-AU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91" b="11707"/>
          <a:stretch/>
        </p:blipFill>
        <p:spPr>
          <a:xfrm>
            <a:off x="6340679" y="4437111"/>
            <a:ext cx="2341602" cy="1773763"/>
          </a:xfrm>
          <a:prstGeom prst="rect">
            <a:avLst/>
          </a:prstGeom>
        </p:spPr>
      </p:pic>
      <p:sp>
        <p:nvSpPr>
          <p:cNvPr id="25" name="円/楕円 17"/>
          <p:cNvSpPr/>
          <p:nvPr/>
        </p:nvSpPr>
        <p:spPr>
          <a:xfrm>
            <a:off x="6228184" y="4077072"/>
            <a:ext cx="614165" cy="516119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6</a:t>
            </a:r>
            <a:endParaRPr lang="en-AU" sz="3600" dirty="0"/>
          </a:p>
        </p:txBody>
      </p:sp>
      <p:sp>
        <p:nvSpPr>
          <p:cNvPr id="26" name="角丸四角形 17"/>
          <p:cNvSpPr/>
          <p:nvPr/>
        </p:nvSpPr>
        <p:spPr>
          <a:xfrm>
            <a:off x="8388424" y="5805264"/>
            <a:ext cx="504091" cy="48086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F</a:t>
            </a:r>
            <a:endParaRPr lang="en-AU" sz="2800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2816"/>
            <a:ext cx="2304256" cy="1656184"/>
          </a:xfrm>
          <a:prstGeom prst="rect">
            <a:avLst/>
          </a:prstGeom>
        </p:spPr>
      </p:pic>
      <p:sp>
        <p:nvSpPr>
          <p:cNvPr id="12" name="円/楕円 14"/>
          <p:cNvSpPr/>
          <p:nvPr/>
        </p:nvSpPr>
        <p:spPr>
          <a:xfrm>
            <a:off x="323528" y="1412776"/>
            <a:ext cx="656585" cy="561451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600" dirty="0"/>
              <a:t>２</a:t>
            </a:r>
            <a:endParaRPr lang="en-AU" sz="3600" dirty="0"/>
          </a:p>
        </p:txBody>
      </p:sp>
      <p:sp>
        <p:nvSpPr>
          <p:cNvPr id="19" name="角丸四角形 18"/>
          <p:cNvSpPr/>
          <p:nvPr/>
        </p:nvSpPr>
        <p:spPr>
          <a:xfrm>
            <a:off x="2555776" y="3140968"/>
            <a:ext cx="504091" cy="48086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/>
              <a:t>A</a:t>
            </a:r>
            <a:endParaRPr lang="en-AU" sz="28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48F7ED5-E1D4-C60A-DC64-F124D3F16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3E8C61-AE58-A10A-6F23-9195808B2E15}"/>
              </a:ext>
            </a:extLst>
          </p:cNvPr>
          <p:cNvSpPr txBox="1"/>
          <p:nvPr/>
        </p:nvSpPr>
        <p:spPr>
          <a:xfrm>
            <a:off x="7562001" y="6515819"/>
            <a:ext cx="1364814" cy="27699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12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Photo by Wood</a:t>
            </a:r>
          </a:p>
        </p:txBody>
      </p:sp>
    </p:spTree>
    <p:extLst>
      <p:ext uri="{BB962C8B-B14F-4D97-AF65-F5344CB8AC3E}">
        <p14:creationId xmlns:p14="http://schemas.microsoft.com/office/powerpoint/2010/main" val="36373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2" grpId="0" animBg="1"/>
      <p:bldP spid="25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9" t="7368" r="13066" b="20032"/>
          <a:stretch/>
        </p:blipFill>
        <p:spPr>
          <a:xfrm>
            <a:off x="251520" y="116632"/>
            <a:ext cx="1440160" cy="971537"/>
          </a:xfrm>
          <a:prstGeom prst="rect">
            <a:avLst/>
          </a:prstGeom>
        </p:spPr>
      </p:pic>
      <p:grpSp>
        <p:nvGrpSpPr>
          <p:cNvPr id="84" name="Group 83"/>
          <p:cNvGrpSpPr/>
          <p:nvPr/>
        </p:nvGrpSpPr>
        <p:grpSpPr>
          <a:xfrm>
            <a:off x="251520" y="1124744"/>
            <a:ext cx="1512168" cy="1008112"/>
            <a:chOff x="899592" y="2492896"/>
            <a:chExt cx="1584176" cy="1080120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2" t="14558" r="10525" b="15917"/>
            <a:stretch/>
          </p:blipFill>
          <p:spPr>
            <a:xfrm>
              <a:off x="899592" y="2492896"/>
              <a:ext cx="1584176" cy="1080120"/>
            </a:xfrm>
            <a:prstGeom prst="rect">
              <a:avLst/>
            </a:prstGeom>
          </p:spPr>
        </p:pic>
        <p:pic>
          <p:nvPicPr>
            <p:cNvPr id="95" name="図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616" y="3140968"/>
              <a:ext cx="792088" cy="430458"/>
            </a:xfrm>
            <a:prstGeom prst="rect">
              <a:avLst/>
            </a:prstGeom>
          </p:spPr>
        </p:pic>
      </p:grpSp>
      <p:pic>
        <p:nvPicPr>
          <p:cNvPr id="101" name="Picture 10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0" t="875" r="35109" b="7626"/>
          <a:stretch/>
        </p:blipFill>
        <p:spPr>
          <a:xfrm rot="5400000">
            <a:off x="520791" y="1935593"/>
            <a:ext cx="1117642" cy="1512168"/>
          </a:xfrm>
          <a:prstGeom prst="rect">
            <a:avLst/>
          </a:prstGeom>
        </p:spPr>
      </p:pic>
      <p:sp>
        <p:nvSpPr>
          <p:cNvPr id="47" name="円/楕円 46"/>
          <p:cNvSpPr/>
          <p:nvPr/>
        </p:nvSpPr>
        <p:spPr>
          <a:xfrm>
            <a:off x="0" y="-21102"/>
            <a:ext cx="448726" cy="36773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/>
              <a:t>１</a:t>
            </a:r>
            <a:endParaRPr lang="en-AU" sz="2800" dirty="0"/>
          </a:p>
        </p:txBody>
      </p:sp>
      <p:sp>
        <p:nvSpPr>
          <p:cNvPr id="97" name="TextBox 96"/>
          <p:cNvSpPr txBox="1"/>
          <p:nvPr/>
        </p:nvSpPr>
        <p:spPr>
          <a:xfrm>
            <a:off x="5076056" y="2492896"/>
            <a:ext cx="4089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やさい と にく を きります</a:t>
            </a:r>
            <a:endParaRPr lang="en-AU" sz="28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-8999" y="1100399"/>
            <a:ext cx="457725" cy="36773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/>
              <a:t>２</a:t>
            </a:r>
            <a:endParaRPr lang="en-AU" sz="2800" dirty="0"/>
          </a:p>
        </p:txBody>
      </p:sp>
      <p:sp>
        <p:nvSpPr>
          <p:cNvPr id="16" name="円/楕円 15"/>
          <p:cNvSpPr/>
          <p:nvPr/>
        </p:nvSpPr>
        <p:spPr>
          <a:xfrm>
            <a:off x="0" y="2157319"/>
            <a:ext cx="448726" cy="36773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/>
              <a:t>３</a:t>
            </a:r>
            <a:endParaRPr lang="en-AU" sz="2800" dirty="0"/>
          </a:p>
        </p:txBody>
      </p:sp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r="26937"/>
          <a:stretch/>
        </p:blipFill>
        <p:spPr>
          <a:xfrm rot="5400000">
            <a:off x="485736" y="4130888"/>
            <a:ext cx="1175643" cy="1644076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8" r="24407"/>
          <a:stretch/>
        </p:blipFill>
        <p:spPr>
          <a:xfrm rot="5400000">
            <a:off x="531224" y="3077288"/>
            <a:ext cx="1152128" cy="1567521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91" b="11707"/>
          <a:stretch/>
        </p:blipFill>
        <p:spPr>
          <a:xfrm>
            <a:off x="251520" y="5565019"/>
            <a:ext cx="1671079" cy="1265842"/>
          </a:xfrm>
          <a:prstGeom prst="rect">
            <a:avLst/>
          </a:prstGeom>
        </p:spPr>
      </p:pic>
      <p:sp>
        <p:nvSpPr>
          <p:cNvPr id="107" name="円/楕円 15"/>
          <p:cNvSpPr/>
          <p:nvPr/>
        </p:nvSpPr>
        <p:spPr>
          <a:xfrm>
            <a:off x="0" y="3296454"/>
            <a:ext cx="448726" cy="36773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4</a:t>
            </a:r>
            <a:endParaRPr lang="en-AU" sz="2800" dirty="0"/>
          </a:p>
        </p:txBody>
      </p:sp>
      <p:sp>
        <p:nvSpPr>
          <p:cNvPr id="108" name="円/楕円 15"/>
          <p:cNvSpPr/>
          <p:nvPr/>
        </p:nvSpPr>
        <p:spPr>
          <a:xfrm>
            <a:off x="27156" y="4394902"/>
            <a:ext cx="448726" cy="36773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5</a:t>
            </a:r>
            <a:endParaRPr lang="en-AU" sz="2800" dirty="0"/>
          </a:p>
        </p:txBody>
      </p:sp>
      <p:sp>
        <p:nvSpPr>
          <p:cNvPr id="109" name="円/楕円 15"/>
          <p:cNvSpPr/>
          <p:nvPr/>
        </p:nvSpPr>
        <p:spPr>
          <a:xfrm>
            <a:off x="63160" y="5548546"/>
            <a:ext cx="448726" cy="36773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6</a:t>
            </a:r>
            <a:endParaRPr lang="en-AU" sz="2800" dirty="0"/>
          </a:p>
        </p:txBody>
      </p:sp>
      <p:sp>
        <p:nvSpPr>
          <p:cNvPr id="110" name="TextBox 109"/>
          <p:cNvSpPr txBox="1"/>
          <p:nvPr/>
        </p:nvSpPr>
        <p:spPr>
          <a:xfrm>
            <a:off x="6541498" y="5877272"/>
            <a:ext cx="2115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いためます</a:t>
            </a:r>
            <a:endParaRPr lang="en-AU" sz="28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408878" y="1412776"/>
            <a:ext cx="3483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やさい を あらいます</a:t>
            </a:r>
            <a:endParaRPr lang="en-AU" sz="28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6691583" y="567140"/>
            <a:ext cx="1514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にます</a:t>
            </a:r>
            <a:endParaRPr lang="en-AU" sz="28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357476" y="3717032"/>
            <a:ext cx="3786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カレールーを いれます</a:t>
            </a:r>
            <a:endParaRPr lang="en-AU" sz="28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427902" y="4797152"/>
            <a:ext cx="234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できました！</a:t>
            </a:r>
            <a:endParaRPr lang="en-AU" sz="28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5F85879-25FC-597F-1ACD-D157DC9A6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9705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96296E-6 L -0.39375 -0.15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88" y="-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7 L -0.35434 -0.1849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26" y="-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-0.48854 -0.5145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27" y="-2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50781 0.4449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2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59259E-6 L -0.37396 0.150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98" y="7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 L -0.46025 0.1615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21" y="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110" grpId="0"/>
      <p:bldP spid="111" grpId="0"/>
      <p:bldP spid="112" grpId="0"/>
      <p:bldP spid="113" grpId="0"/>
      <p:bldP spid="1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547664" cy="369332"/>
          </a:xfrm>
          <a:prstGeom prst="rect">
            <a:avLst/>
          </a:prstGeom>
          <a:solidFill>
            <a:srgbClr val="FFAFEE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ja-JP" dirty="0">
                <a:highlight>
                  <a:srgbClr val="FFAFEE"/>
                </a:highlight>
                <a:ea typeface="Yu Gothic Medium" panose="020B0500000000000000" pitchFamily="34" charset="-128"/>
              </a:rPr>
              <a:t>Worksheet_3</a:t>
            </a:r>
            <a:endParaRPr kumimoji="1" lang="ja-JP" altLang="en-US" dirty="0">
              <a:highlight>
                <a:srgbClr val="FFAFEE"/>
              </a:highlight>
              <a:ea typeface="Yu Gothic Medium" panose="020B0500000000000000" pitchFamily="34" charset="-128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52E4316-5C70-E43C-3FF5-D8CA167C2A43}"/>
              </a:ext>
            </a:extLst>
          </p:cNvPr>
          <p:cNvSpPr txBox="1">
            <a:spLocks/>
          </p:cNvSpPr>
          <p:nvPr/>
        </p:nvSpPr>
        <p:spPr>
          <a:xfrm>
            <a:off x="2987824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pic>
        <p:nvPicPr>
          <p:cNvPr id="4" name="Picture 3" descr="A screenshot of a book&#10;&#10;Description automatically generated">
            <a:extLst>
              <a:ext uri="{FF2B5EF4-FFF2-40B4-BE49-F238E27FC236}">
                <a16:creationId xmlns:a16="http://schemas.microsoft.com/office/drawing/2014/main" id="{5D0F5A51-313C-D7BA-40AB-698EF25B81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" b="12457"/>
          <a:stretch/>
        </p:blipFill>
        <p:spPr>
          <a:xfrm>
            <a:off x="2102399" y="209688"/>
            <a:ext cx="4939201" cy="625456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65509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323528" y="1036365"/>
            <a:ext cx="7931224" cy="7704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altLang="ja-JP" sz="3600" dirty="0">
                <a:solidFill>
                  <a:prstClr val="black"/>
                </a:solidFill>
                <a:ea typeface="UD Digi Kyokasho NP-B" panose="02020700000000000000" pitchFamily="18" charset="-128"/>
              </a:rPr>
              <a:t>Task :</a:t>
            </a:r>
            <a:r>
              <a:rPr lang="ja-JP" altLang="en-US" sz="3600" dirty="0">
                <a:solidFill>
                  <a:prstClr val="black"/>
                </a:solidFill>
                <a:ea typeface="UD Digi Kyokasho NP-B" panose="02020700000000000000" pitchFamily="18" charset="-128"/>
              </a:rPr>
              <a:t>わたしの・ぼくのカレー</a:t>
            </a:r>
            <a:endParaRPr lang="en-AU" sz="3600" dirty="0">
              <a:solidFill>
                <a:prstClr val="black"/>
              </a:solidFill>
              <a:ea typeface="UD Digi Kyokasho NP-B" panose="02020700000000000000" pitchFamily="18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2419476"/>
            <a:ext cx="8352928" cy="4216539"/>
          </a:xfrm>
          <a:prstGeom prst="rect">
            <a:avLst/>
          </a:prstGeom>
          <a:noFill/>
          <a:ln w="6350" cmpd="sng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Scenario:</a:t>
            </a:r>
            <a:r>
              <a:rPr lang="ja-JP" altLang="en-US" sz="2800" dirty="0"/>
              <a:t>　</a:t>
            </a:r>
            <a:endParaRPr lang="en-AU" altLang="ja-JP" sz="2800" dirty="0"/>
          </a:p>
          <a:p>
            <a:endParaRPr lang="en-AU" altLang="ja-JP" sz="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r>
              <a:rPr lang="ja-JP" altLang="en-US" sz="28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オリジナルのカレーをかんがえましょう。ちいきの しょくざいを使ったカレーでオーストラリアのたべものをしょうかいしましょう。</a:t>
            </a:r>
            <a:endParaRPr lang="en-AU" altLang="ja-JP" sz="2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r>
              <a:rPr lang="en-AU" altLang="ja-JP" sz="2800" dirty="0">
                <a:latin typeface="+mj-lt"/>
                <a:ea typeface="UD Digi Kyokasho NP-B" panose="02020700000000000000" pitchFamily="18" charset="-128"/>
              </a:rPr>
              <a:t>YouTube</a:t>
            </a:r>
            <a:r>
              <a:rPr lang="ja-JP" altLang="en-US" sz="28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で つくりかた をしょうかいしましょう。</a:t>
            </a:r>
            <a:endParaRPr lang="en-AU" altLang="ja-JP" sz="2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endParaRPr lang="en-AU" altLang="ja-JP" sz="800" dirty="0"/>
          </a:p>
          <a:p>
            <a:r>
              <a:rPr lang="en-AU" altLang="ja-JP" sz="2800" dirty="0"/>
              <a:t>Design an original curry that highlights local ingredients to promote Australian fresh food</a:t>
            </a:r>
            <a:r>
              <a:rPr lang="en-US" altLang="ja-JP" sz="2800" dirty="0"/>
              <a:t>!</a:t>
            </a:r>
          </a:p>
          <a:p>
            <a:r>
              <a:rPr lang="en-US" altLang="ja-JP" sz="2800" dirty="0"/>
              <a:t>Demonstrate your curry recipe on a Japanese YouTube channel.</a:t>
            </a:r>
            <a:endParaRPr lang="en-AU" altLang="ja-JP" sz="2800" dirty="0"/>
          </a:p>
        </p:txBody>
      </p:sp>
      <p:pic>
        <p:nvPicPr>
          <p:cNvPr id="3074" name="Picture 2" descr="C:\Users\himiko.nw\Desktop\sankaku_garland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81" y="1750272"/>
            <a:ext cx="9144000" cy="36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himiko.nw\Desktop\sankaku_garland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755190"/>
            <a:ext cx="9144000" cy="2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3"/>
          <p:cNvSpPr txBox="1"/>
          <p:nvPr/>
        </p:nvSpPr>
        <p:spPr>
          <a:xfrm>
            <a:off x="-9381" y="-3289"/>
            <a:ext cx="91440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ACDBF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6.  Assessment task</a:t>
            </a:r>
            <a:endParaRPr lang="en-AU" sz="3600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3BC98F8-EF97-2137-F321-9187CE0F3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23293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3"/>
          <p:cNvSpPr/>
          <p:nvPr/>
        </p:nvSpPr>
        <p:spPr>
          <a:xfrm>
            <a:off x="462283" y="462270"/>
            <a:ext cx="8367887" cy="13410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>
              <a:lnSpc>
                <a:spcPts val="3000"/>
              </a:lnSpc>
            </a:pPr>
            <a:r>
              <a:rPr lang="en-US" altLang="ja-JP" sz="24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50" charset="-128"/>
              </a:rPr>
              <a:t>Do some research on what fresh foods (meat, fruits and vegetables) are grown in Australia. Do you know any bush tucker? Share your findings in groups.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708" y="-70582"/>
            <a:ext cx="1060682" cy="1060682"/>
          </a:xfrm>
          <a:prstGeom prst="rect">
            <a:avLst/>
          </a:prstGeom>
        </p:spPr>
      </p:pic>
      <p:sp>
        <p:nvSpPr>
          <p:cNvPr id="9" name="角丸四角形 3"/>
          <p:cNvSpPr/>
          <p:nvPr/>
        </p:nvSpPr>
        <p:spPr>
          <a:xfrm>
            <a:off x="87486" y="105600"/>
            <a:ext cx="1459193" cy="47211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dirty="0">
                <a:solidFill>
                  <a:prstClr val="white"/>
                </a:solidFill>
              </a:rPr>
              <a:t>Step 1</a:t>
            </a:r>
            <a:endParaRPr lang="en-AU" sz="2000" dirty="0">
              <a:solidFill>
                <a:prstClr val="white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51A7BCA-18F0-91C9-394C-684B8C7C760A}"/>
              </a:ext>
            </a:extLst>
          </p:cNvPr>
          <p:cNvGrpSpPr/>
          <p:nvPr/>
        </p:nvGrpSpPr>
        <p:grpSpPr>
          <a:xfrm>
            <a:off x="1369858" y="4858065"/>
            <a:ext cx="7380886" cy="1589848"/>
            <a:chOff x="1759143" y="4868694"/>
            <a:chExt cx="7380886" cy="1589848"/>
          </a:xfrm>
        </p:grpSpPr>
        <p:pic>
          <p:nvPicPr>
            <p:cNvPr id="2050" name="Picture 2" descr="パソコンを使う男女のイラスト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9143" y="5075607"/>
              <a:ext cx="1459905" cy="1346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0923C4D-1DAF-3EC5-3844-AB2606F92923}"/>
                </a:ext>
              </a:extLst>
            </p:cNvPr>
            <p:cNvGrpSpPr/>
            <p:nvPr/>
          </p:nvGrpSpPr>
          <p:grpSpPr>
            <a:xfrm>
              <a:off x="3101035" y="4868694"/>
              <a:ext cx="6038994" cy="1589848"/>
              <a:chOff x="4049861" y="4985758"/>
              <a:chExt cx="6026985" cy="1525139"/>
            </a:xfrm>
          </p:grpSpPr>
          <p:sp>
            <p:nvSpPr>
              <p:cNvPr id="4" name="Rounded Rectangular Callout 11">
                <a:extLst>
                  <a:ext uri="{FF2B5EF4-FFF2-40B4-BE49-F238E27FC236}">
                    <a16:creationId xmlns:a16="http://schemas.microsoft.com/office/drawing/2014/main" id="{8E45D881-66CC-DA2B-2341-8CC7C141B2C3}"/>
                  </a:ext>
                </a:extLst>
              </p:cNvPr>
              <p:cNvSpPr/>
              <p:nvPr/>
            </p:nvSpPr>
            <p:spPr>
              <a:xfrm>
                <a:off x="4450493" y="5585448"/>
                <a:ext cx="5482624" cy="925449"/>
              </a:xfrm>
              <a:prstGeom prst="wedgeRoundRectCallout">
                <a:avLst>
                  <a:gd name="adj1" fmla="val -54684"/>
                  <a:gd name="adj2" fmla="val -3644"/>
                  <a:gd name="adj3" fmla="val 16667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none" anchor="ctr" anchorCtr="0">
                <a:noAutofit/>
              </a:bodyPr>
              <a:lstStyle/>
              <a:p>
                <a:pPr algn="ctr"/>
                <a:r>
                  <a:rPr lang="en-AU" altLang="ja-JP" sz="2000" u="sng" dirty="0">
                    <a:ea typeface="Yu Gothic" panose="020B0400000000000000" pitchFamily="34" charset="-128"/>
                    <a:cs typeface="ＭＳ ゴシック"/>
                  </a:rPr>
                  <a:t>  </a:t>
                </a:r>
                <a:r>
                  <a:rPr lang="ja-JP" altLang="en-US" sz="2000" u="sng" dirty="0">
                    <a:latin typeface="UD Digi Kyokasho NK-R" panose="02020400000000000000" pitchFamily="18" charset="-128"/>
                    <a:ea typeface="UD Digi Kyokasho NK-R" panose="02020400000000000000" pitchFamily="18" charset="-128"/>
                    <a:cs typeface="ＭＳ ゴシック"/>
                  </a:rPr>
                  <a:t>クイーンズランド</a:t>
                </a:r>
                <a:r>
                  <a:rPr lang="en-AU" altLang="ja-JP" sz="2000" u="sng" dirty="0">
                    <a:latin typeface="UD Digi Kyokasho NK-R" panose="02020400000000000000" pitchFamily="18" charset="-128"/>
                    <a:ea typeface="UD Digi Kyokasho NK-R" panose="02020400000000000000" pitchFamily="18" charset="-128"/>
                    <a:cs typeface="ＭＳ ゴシック"/>
                  </a:rPr>
                  <a:t> </a:t>
                </a:r>
                <a:r>
                  <a:rPr lang="ja-JP" altLang="en-US" sz="2000" dirty="0">
                    <a:latin typeface="UD Digi Kyokasho NK-R" panose="02020400000000000000" pitchFamily="18" charset="-128"/>
                    <a:ea typeface="UD Digi Kyokasho NK-R" panose="02020400000000000000" pitchFamily="18" charset="-128"/>
                    <a:cs typeface="ＭＳ ゴシック"/>
                  </a:rPr>
                  <a:t>の </a:t>
                </a:r>
                <a:r>
                  <a:rPr lang="ja-JP" altLang="en-US" sz="2000" u="sng" dirty="0">
                    <a:latin typeface="UD Digi Kyokasho NK-R" panose="02020400000000000000" pitchFamily="18" charset="-128"/>
                    <a:ea typeface="UD Digi Kyokasho NK-R" panose="02020400000000000000" pitchFamily="18" charset="-128"/>
                    <a:cs typeface="ＭＳ ゴシック"/>
                  </a:rPr>
                  <a:t>ブッシュ トマト</a:t>
                </a:r>
                <a:r>
                  <a:rPr lang="ja-JP" altLang="en-US" sz="2000" dirty="0">
                    <a:latin typeface="UD Digi Kyokasho NK-R" panose="02020400000000000000" pitchFamily="18" charset="-128"/>
                    <a:ea typeface="UD Digi Kyokasho NK-R" panose="02020400000000000000" pitchFamily="18" charset="-128"/>
                    <a:cs typeface="ＭＳ ゴシック"/>
                  </a:rPr>
                  <a:t>です。</a:t>
                </a:r>
                <a:endParaRPr lang="en-AU" altLang="ja-JP" sz="2000" dirty="0">
                  <a:latin typeface="UD Digi Kyokasho NK-R" panose="02020400000000000000" pitchFamily="18" charset="-128"/>
                  <a:ea typeface="UD Digi Kyokasho NK-R" panose="02020400000000000000" pitchFamily="18" charset="-128"/>
                  <a:cs typeface="ＭＳ ゴシック"/>
                </a:endParaRPr>
              </a:p>
              <a:p>
                <a:r>
                  <a:rPr lang="en-AU" altLang="ja-JP" sz="2000" dirty="0">
                    <a:latin typeface="UD Digi Kyokasho NK-R" panose="02020400000000000000" pitchFamily="18" charset="-128"/>
                    <a:ea typeface="UD Digi Kyokasho NK-R" panose="02020400000000000000" pitchFamily="18" charset="-128"/>
                    <a:cs typeface="ＭＳ ゴシック"/>
                  </a:rPr>
                  <a:t> </a:t>
                </a:r>
                <a:r>
                  <a:rPr lang="ja-JP" altLang="en-US" sz="2000" dirty="0">
                    <a:latin typeface="UD Digi Kyokasho NK-R" panose="02020400000000000000" pitchFamily="18" charset="-128"/>
                    <a:ea typeface="UD Digi Kyokasho NK-R" panose="02020400000000000000" pitchFamily="18" charset="-128"/>
                    <a:cs typeface="ＭＳ ゴシック"/>
                  </a:rPr>
                  <a:t>　　      </a:t>
                </a:r>
                <a:r>
                  <a:rPr lang="en-AU" altLang="ja-JP" sz="2000" dirty="0">
                    <a:solidFill>
                      <a:srgbClr val="0070C0"/>
                    </a:solidFill>
                    <a:latin typeface="UD Digi Kyokasho NK-R" panose="02020400000000000000" pitchFamily="18" charset="-128"/>
                    <a:ea typeface="UD Digi Kyokasho NK-R" panose="02020400000000000000" pitchFamily="18" charset="-128"/>
                    <a:cs typeface="ＭＳ ゴシック"/>
                  </a:rPr>
                  <a:t>[location]          [food item]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44D97B9-0D14-F5FB-C9EE-09F28B91B1CB}"/>
                  </a:ext>
                </a:extLst>
              </p:cNvPr>
              <p:cNvSpPr txBox="1"/>
              <p:nvPr/>
            </p:nvSpPr>
            <p:spPr>
              <a:xfrm>
                <a:off x="4049861" y="4985758"/>
                <a:ext cx="6026985" cy="442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AU" altLang="ja-JP" sz="2400" dirty="0">
                    <a:solidFill>
                      <a:srgbClr val="0070C0"/>
                    </a:solidFill>
                    <a:ea typeface="Yu Gothic Medium" panose="020B0500000000000000" pitchFamily="34" charset="-128"/>
                    <a:cs typeface="Comic Sans MS"/>
                  </a:rPr>
                  <a:t>Describing the origin of your food: 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3F95FF5-28F6-F321-3346-66E24509E274}"/>
              </a:ext>
            </a:extLst>
          </p:cNvPr>
          <p:cNvGrpSpPr/>
          <p:nvPr/>
        </p:nvGrpSpPr>
        <p:grpSpPr>
          <a:xfrm>
            <a:off x="427590" y="1906092"/>
            <a:ext cx="3610237" cy="2764394"/>
            <a:chOff x="427590" y="1906092"/>
            <a:chExt cx="3610237" cy="2764394"/>
          </a:xfrm>
        </p:grpSpPr>
        <p:sp>
          <p:nvSpPr>
            <p:cNvPr id="21" name="Title 1"/>
            <p:cNvSpPr txBox="1">
              <a:spLocks/>
            </p:cNvSpPr>
            <p:nvPr/>
          </p:nvSpPr>
          <p:spPr>
            <a:xfrm>
              <a:off x="627910" y="3818618"/>
              <a:ext cx="1184861" cy="411954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2000" dirty="0"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エビ</a:t>
              </a:r>
              <a:endParaRPr lang="en-US" sz="2000" dirty="0">
                <a:latin typeface="UD Digi Kyokasho NK-B" panose="02020700000000000000" pitchFamily="18" charset="-128"/>
                <a:ea typeface="UD Digi Kyokasho NK-B" panose="02020700000000000000" pitchFamily="18" charset="-128"/>
              </a:endParaRPr>
            </a:p>
          </p:txBody>
        </p:sp>
        <p:sp>
          <p:nvSpPr>
            <p:cNvPr id="23" name="Title 1"/>
            <p:cNvSpPr txBox="1">
              <a:spLocks/>
            </p:cNvSpPr>
            <p:nvPr/>
          </p:nvSpPr>
          <p:spPr>
            <a:xfrm>
              <a:off x="2509400" y="4213570"/>
              <a:ext cx="1459905" cy="411954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800" dirty="0"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そらまめ</a:t>
              </a:r>
              <a:endParaRPr lang="en-US" altLang="ja-JP" sz="1800" dirty="0">
                <a:latin typeface="UD Digi Kyokasho NK-B" panose="02020700000000000000" pitchFamily="18" charset="-128"/>
                <a:ea typeface="UD Digi Kyokasho NK-B" panose="02020700000000000000" pitchFamily="18" charset="-128"/>
              </a:endParaRPr>
            </a:p>
          </p:txBody>
        </p:sp>
        <p:sp>
          <p:nvSpPr>
            <p:cNvPr id="26" name="Title 1"/>
            <p:cNvSpPr txBox="1">
              <a:spLocks/>
            </p:cNvSpPr>
            <p:nvPr/>
          </p:nvSpPr>
          <p:spPr>
            <a:xfrm>
              <a:off x="1218165" y="4145859"/>
              <a:ext cx="1696362" cy="411954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1800" dirty="0"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コーン</a:t>
              </a:r>
              <a:endParaRPr lang="en-US" sz="1800" dirty="0">
                <a:latin typeface="UD Digi Kyokasho NK-B" panose="02020700000000000000" pitchFamily="18" charset="-128"/>
                <a:ea typeface="UD Digi Kyokasho NK-B" panose="02020700000000000000" pitchFamily="18" charset="-128"/>
              </a:endParaRPr>
            </a:p>
          </p:txBody>
        </p:sp>
        <p:sp>
          <p:nvSpPr>
            <p:cNvPr id="27" name="Title 1"/>
            <p:cNvSpPr txBox="1">
              <a:spLocks/>
            </p:cNvSpPr>
            <p:nvPr/>
          </p:nvSpPr>
          <p:spPr>
            <a:xfrm>
              <a:off x="427590" y="2035560"/>
              <a:ext cx="3600400" cy="581124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2400" dirty="0">
                  <a:latin typeface="+mn-lt"/>
                  <a:ea typeface="Yu Gothic" panose="020B0400000000000000" pitchFamily="34" charset="-128"/>
                </a:rPr>
                <a:t>Seasonal foods </a:t>
              </a:r>
            </a:p>
            <a:p>
              <a:r>
                <a:rPr lang="en-US" altLang="ja-JP" sz="2400" dirty="0">
                  <a:latin typeface="+mn-lt"/>
                  <a:ea typeface="Yu Gothic" panose="020B0400000000000000" pitchFamily="34" charset="-128"/>
                </a:rPr>
                <a:t>in Sydney</a:t>
              </a:r>
              <a:endParaRPr lang="en-US" sz="2400" dirty="0">
                <a:latin typeface="+mn-lt"/>
                <a:ea typeface="Yu Gothic" panose="020B0400000000000000" pitchFamily="34" charset="-128"/>
              </a:endParaRPr>
            </a:p>
          </p:txBody>
        </p:sp>
        <p:pic>
          <p:nvPicPr>
            <p:cNvPr id="1026" name="Picture 2" descr="干しエビ・桜えびのイラスト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879" y="2780151"/>
              <a:ext cx="1157341" cy="1047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とうもろこしのイラスト（野菜）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6928">
              <a:off x="1699984" y="2793233"/>
              <a:ext cx="1125934" cy="13730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9E7CF85-EC5D-FB2A-5167-5B1A93D5C8C9}"/>
                </a:ext>
              </a:extLst>
            </p:cNvPr>
            <p:cNvSpPr/>
            <p:nvPr/>
          </p:nvSpPr>
          <p:spPr>
            <a:xfrm>
              <a:off x="437427" y="1906092"/>
              <a:ext cx="3600400" cy="2764394"/>
            </a:xfrm>
            <a:prstGeom prst="roundRect">
              <a:avLst/>
            </a:prstGeom>
            <a:noFill/>
            <a:ln>
              <a:solidFill>
                <a:srgbClr val="4F81BD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3646071-A1F9-43C5-2E7B-5C7A41CD6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83219D9-127F-3D9B-BF46-561192079E85}"/>
              </a:ext>
            </a:extLst>
          </p:cNvPr>
          <p:cNvGrpSpPr/>
          <p:nvPr/>
        </p:nvGrpSpPr>
        <p:grpSpPr>
          <a:xfrm>
            <a:off x="4140544" y="1831069"/>
            <a:ext cx="4689626" cy="2864531"/>
            <a:chOff x="4140544" y="1831069"/>
            <a:chExt cx="4689626" cy="2864531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8F47893-CF1F-03AA-B513-10A96AF67B1D}"/>
                </a:ext>
              </a:extLst>
            </p:cNvPr>
            <p:cNvGrpSpPr/>
            <p:nvPr/>
          </p:nvGrpSpPr>
          <p:grpSpPr>
            <a:xfrm>
              <a:off x="4140544" y="1831069"/>
              <a:ext cx="4689626" cy="2864531"/>
              <a:chOff x="4140544" y="1831069"/>
              <a:chExt cx="4817366" cy="2864531"/>
            </a:xfrm>
          </p:grpSpPr>
          <p:sp>
            <p:nvSpPr>
              <p:cNvPr id="35" name="Title 1">
                <a:extLst>
                  <a:ext uri="{FF2B5EF4-FFF2-40B4-BE49-F238E27FC236}">
                    <a16:creationId xmlns:a16="http://schemas.microsoft.com/office/drawing/2014/main" id="{6C211337-B4C8-7C9E-5C2C-B30E4B02633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27718" y="4263627"/>
                <a:ext cx="2134311" cy="41195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ja-JP" altLang="en-US" sz="1800" dirty="0">
                    <a:latin typeface="UD Digi Kyokasho NK-B" panose="02020700000000000000" pitchFamily="18" charset="-128"/>
                    <a:ea typeface="UD Digi Kyokasho NK-B" panose="02020700000000000000" pitchFamily="18" charset="-128"/>
                  </a:rPr>
                  <a:t>にく</a:t>
                </a:r>
                <a:endParaRPr lang="en-US" sz="1800" dirty="0">
                  <a:latin typeface="UD Digi Kyokasho NK-B" panose="02020700000000000000" pitchFamily="18" charset="-128"/>
                  <a:ea typeface="UD Digi Kyokasho NK-B" panose="02020700000000000000" pitchFamily="18" charset="-128"/>
                </a:endParaRPr>
              </a:p>
            </p:txBody>
          </p:sp>
          <p:sp>
            <p:nvSpPr>
              <p:cNvPr id="36" name="Title 1">
                <a:extLst>
                  <a:ext uri="{FF2B5EF4-FFF2-40B4-BE49-F238E27FC236}">
                    <a16:creationId xmlns:a16="http://schemas.microsoft.com/office/drawing/2014/main" id="{5EDC10A1-1688-5B06-E527-FF5F912558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23420" y="4283646"/>
                <a:ext cx="2233910" cy="41195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ja-JP" altLang="en-US" sz="1800" dirty="0">
                    <a:latin typeface="UD Digi Kyokasho NK-B" panose="02020700000000000000" pitchFamily="18" charset="-128"/>
                    <a:ea typeface="UD Digi Kyokasho NK-B" panose="02020700000000000000" pitchFamily="18" charset="-128"/>
                  </a:rPr>
                  <a:t>フルーツ</a:t>
                </a:r>
                <a:endParaRPr lang="en-US" sz="1800" dirty="0">
                  <a:latin typeface="UD Digi Kyokasho NK-B" panose="02020700000000000000" pitchFamily="18" charset="-128"/>
                  <a:ea typeface="UD Digi Kyokasho NK-B" panose="02020700000000000000" pitchFamily="18" charset="-128"/>
                </a:endParaRPr>
              </a:p>
            </p:txBody>
          </p:sp>
          <p:sp>
            <p:nvSpPr>
              <p:cNvPr id="39" name="Title 1">
                <a:extLst>
                  <a:ext uri="{FF2B5EF4-FFF2-40B4-BE49-F238E27FC236}">
                    <a16:creationId xmlns:a16="http://schemas.microsoft.com/office/drawing/2014/main" id="{8F9808B6-6111-78DD-707F-B6192594F9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16405" y="1831069"/>
                <a:ext cx="2845507" cy="51942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ja-JP" sz="2400" dirty="0">
                    <a:latin typeface="+mn-lt"/>
                    <a:ea typeface="Yu Gothic" panose="020B0400000000000000" pitchFamily="34" charset="-128"/>
                  </a:rPr>
                  <a:t>B</a:t>
                </a:r>
                <a:r>
                  <a:rPr lang="en-US" sz="2400" dirty="0">
                    <a:latin typeface="+mn-lt"/>
                    <a:ea typeface="Yu Gothic" panose="020B0400000000000000" pitchFamily="34" charset="-128"/>
                  </a:rPr>
                  <a:t>ush tucker</a:t>
                </a:r>
              </a:p>
            </p:txBody>
          </p:sp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E93EC56D-91A2-47B7-5736-595AD4AA9A65}"/>
                  </a:ext>
                </a:extLst>
              </p:cNvPr>
              <p:cNvSpPr/>
              <p:nvPr/>
            </p:nvSpPr>
            <p:spPr>
              <a:xfrm>
                <a:off x="4140544" y="1906092"/>
                <a:ext cx="4817366" cy="2764394"/>
              </a:xfrm>
              <a:prstGeom prst="roundRect">
                <a:avLst/>
              </a:prstGeom>
              <a:noFill/>
              <a:ln>
                <a:solidFill>
                  <a:srgbClr val="4F81BD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pic>
          <p:nvPicPr>
            <p:cNvPr id="12" name="Picture 11" descr="A close-up of hands holding different colored fruits&#10;&#10;Description automatically generated">
              <a:extLst>
                <a:ext uri="{FF2B5EF4-FFF2-40B4-BE49-F238E27FC236}">
                  <a16:creationId xmlns:a16="http://schemas.microsoft.com/office/drawing/2014/main" id="{3B520A00-8AAF-3CF7-1277-77095972BC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4" b="6999"/>
            <a:stretch/>
          </p:blipFill>
          <p:spPr>
            <a:xfrm>
              <a:off x="4318570" y="2590946"/>
              <a:ext cx="2140117" cy="1411374"/>
            </a:xfrm>
            <a:prstGeom prst="rect">
              <a:avLst/>
            </a:prstGeom>
          </p:spPr>
        </p:pic>
        <p:pic>
          <p:nvPicPr>
            <p:cNvPr id="22" name="Picture 21" descr="Different types of meat in containers&#10;&#10;Description automatically generated">
              <a:extLst>
                <a:ext uri="{FF2B5EF4-FFF2-40B4-BE49-F238E27FC236}">
                  <a16:creationId xmlns:a16="http://schemas.microsoft.com/office/drawing/2014/main" id="{30E2F8CA-1893-6EBC-B6D0-B78368E496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72" r="19598" b="5725"/>
            <a:stretch/>
          </p:blipFill>
          <p:spPr>
            <a:xfrm>
              <a:off x="6589278" y="2590946"/>
              <a:ext cx="2049843" cy="1411375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9CD200B-7502-79D6-3E78-034BC8472608}"/>
                </a:ext>
              </a:extLst>
            </p:cNvPr>
            <p:cNvSpPr txBox="1"/>
            <p:nvPr/>
          </p:nvSpPr>
          <p:spPr>
            <a:xfrm>
              <a:off x="6561404" y="3991723"/>
              <a:ext cx="22351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600" dirty="0"/>
                <a:t>Attribution</a:t>
              </a:r>
              <a:r>
                <a:rPr lang="en-US" sz="600" b="0" i="0" dirty="0">
                  <a:solidFill>
                    <a:srgbClr val="202122"/>
                  </a:solidFill>
                  <a:effectLst/>
                </a:rPr>
                <a:t> Kangaroo Meat for sale at the Queen Victoria Market, By Eric in SF </a:t>
              </a:r>
              <a:r>
                <a:rPr lang="en-AU" sz="600" dirty="0">
                  <a:hlinkClick r:id="rId9"/>
                </a:rPr>
                <a:t>File:Kangaroo Meat.jpg - Wikimedia Commons</a:t>
              </a:r>
              <a:endParaRPr lang="en-AU" sz="6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A5BC7CA-E3EF-FD6A-DEA2-E93C6B7A6378}"/>
                </a:ext>
              </a:extLst>
            </p:cNvPr>
            <p:cNvSpPr txBox="1"/>
            <p:nvPr/>
          </p:nvSpPr>
          <p:spPr>
            <a:xfrm>
              <a:off x="4285585" y="3986240"/>
              <a:ext cx="22009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600" dirty="0"/>
                <a:t>Attribution: Bush Tucker(bush foods) harvested at Alice Springs Desert Park, by Tourism </a:t>
              </a:r>
              <a:r>
                <a:rPr lang="en-AU" sz="600" dirty="0">
                  <a:hlinkClick r:id="rId10"/>
                </a:rPr>
                <a:t>File:Australian bush tucker, Alice Springs.jpg - Wikimedia Commons</a:t>
              </a:r>
              <a:endParaRPr lang="en-AU" sz="600" dirty="0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7DD139-DF74-35F2-4C75-C2B0A9E998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115" y="3330921"/>
            <a:ext cx="889118" cy="88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7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DAB9776-50AF-03D1-9758-60C62EA3D15F}"/>
              </a:ext>
            </a:extLst>
          </p:cNvPr>
          <p:cNvGrpSpPr/>
          <p:nvPr/>
        </p:nvGrpSpPr>
        <p:grpSpPr>
          <a:xfrm>
            <a:off x="670063" y="505731"/>
            <a:ext cx="8078402" cy="1051061"/>
            <a:chOff x="452585" y="561948"/>
            <a:chExt cx="8079855" cy="105106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9EFDD39-D68B-1432-B885-D8DE0747DCD1}"/>
                </a:ext>
              </a:extLst>
            </p:cNvPr>
            <p:cNvSpPr txBox="1"/>
            <p:nvPr/>
          </p:nvSpPr>
          <p:spPr>
            <a:xfrm>
              <a:off x="611560" y="642986"/>
              <a:ext cx="76449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dirty="0">
                  <a:ea typeface="Yu Gothic" panose="020B0400000000000000" pitchFamily="34" charset="-128"/>
                </a:rPr>
                <a:t>You are making an original curry for your region. </a:t>
              </a:r>
              <a:r>
                <a:rPr lang="en-US" sz="2400" dirty="0">
                  <a:ea typeface="Yu Gothic" panose="020B0400000000000000" pitchFamily="34" charset="-128"/>
                </a:rPr>
                <a:t> </a:t>
              </a:r>
              <a:r>
                <a:rPr lang="en-US" altLang="ja-JP" sz="2400" dirty="0">
                  <a:ea typeface="Yu Gothic" panose="020B0400000000000000" pitchFamily="34" charset="-128"/>
                </a:rPr>
                <a:t>C</a:t>
              </a:r>
              <a:r>
                <a:rPr lang="en-US" sz="2400" dirty="0">
                  <a:ea typeface="Yu Gothic" panose="020B0400000000000000" pitchFamily="34" charset="-128"/>
                </a:rPr>
                <a:t>hoose your own ingredients</a:t>
              </a:r>
              <a:r>
                <a:rPr lang="ja-JP" altLang="en-US" sz="2400" dirty="0">
                  <a:ea typeface="Yu Gothic" panose="020B0400000000000000" pitchFamily="34" charset="-128"/>
                </a:rPr>
                <a:t> </a:t>
              </a:r>
              <a:r>
                <a:rPr lang="en-AU" altLang="ja-JP" sz="2400" dirty="0">
                  <a:ea typeface="Yu Gothic" panose="020B0400000000000000" pitchFamily="34" charset="-128"/>
                </a:rPr>
                <a:t>and</a:t>
              </a:r>
              <a:r>
                <a:rPr lang="ja-JP" altLang="en-US" sz="2400" dirty="0">
                  <a:ea typeface="Yu Gothic" panose="020B0400000000000000" pitchFamily="34" charset="-128"/>
                </a:rPr>
                <a:t> </a:t>
              </a:r>
              <a:r>
                <a:rPr lang="en-AU" altLang="ja-JP" sz="2400" dirty="0">
                  <a:ea typeface="Yu Gothic" panose="020B0400000000000000" pitchFamily="34" charset="-128"/>
                </a:rPr>
                <a:t>write</a:t>
              </a:r>
              <a:r>
                <a:rPr lang="ja-JP" altLang="en-US" sz="2400" dirty="0">
                  <a:ea typeface="Yu Gothic" panose="020B0400000000000000" pitchFamily="34" charset="-128"/>
                </a:rPr>
                <a:t> </a:t>
              </a:r>
              <a:r>
                <a:rPr lang="en-AU" altLang="ja-JP" sz="2400" dirty="0">
                  <a:ea typeface="Yu Gothic" panose="020B0400000000000000" pitchFamily="34" charset="-128"/>
                </a:rPr>
                <a:t>the recipe.</a:t>
              </a:r>
              <a:endParaRPr lang="en-US" sz="8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  <p:sp>
          <p:nvSpPr>
            <p:cNvPr id="7" name="正方形/長方形 3">
              <a:extLst>
                <a:ext uri="{FF2B5EF4-FFF2-40B4-BE49-F238E27FC236}">
                  <a16:creationId xmlns:a16="http://schemas.microsoft.com/office/drawing/2014/main" id="{7BB371CC-F2A4-D75F-ED06-703F78E165D5}"/>
                </a:ext>
              </a:extLst>
            </p:cNvPr>
            <p:cNvSpPr/>
            <p:nvPr/>
          </p:nvSpPr>
          <p:spPr>
            <a:xfrm>
              <a:off x="452585" y="561948"/>
              <a:ext cx="8079855" cy="105106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">
                <a:lnSpc>
                  <a:spcPts val="3000"/>
                </a:lnSpc>
              </a:pPr>
              <a:endParaRPr lang="en-US" altLang="ja-JP" sz="24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5" name="角丸四角形 3">
            <a:extLst>
              <a:ext uri="{FF2B5EF4-FFF2-40B4-BE49-F238E27FC236}">
                <a16:creationId xmlns:a16="http://schemas.microsoft.com/office/drawing/2014/main" id="{FFB7FB80-0284-3666-1EBE-1BB5F754EEA8}"/>
              </a:ext>
            </a:extLst>
          </p:cNvPr>
          <p:cNvSpPr/>
          <p:nvPr/>
        </p:nvSpPr>
        <p:spPr>
          <a:xfrm>
            <a:off x="87486" y="105600"/>
            <a:ext cx="1460178" cy="47211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dirty="0">
                <a:solidFill>
                  <a:prstClr val="white"/>
                </a:solidFill>
              </a:rPr>
              <a:t>Step </a:t>
            </a:r>
            <a:r>
              <a:rPr lang="en-AU" altLang="ja-JP" sz="2000" dirty="0">
                <a:solidFill>
                  <a:prstClr val="white"/>
                </a:solidFill>
              </a:rPr>
              <a:t>2</a:t>
            </a:r>
            <a:endParaRPr lang="en-AU" sz="2000" dirty="0">
              <a:solidFill>
                <a:prstClr val="whit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95F5D6-B9B6-67B2-45A7-58DFDE730FC1}"/>
              </a:ext>
            </a:extLst>
          </p:cNvPr>
          <p:cNvSpPr/>
          <p:nvPr/>
        </p:nvSpPr>
        <p:spPr>
          <a:xfrm>
            <a:off x="860307" y="1637937"/>
            <a:ext cx="1547664" cy="369332"/>
          </a:xfrm>
          <a:prstGeom prst="rect">
            <a:avLst/>
          </a:prstGeom>
          <a:solidFill>
            <a:srgbClr val="FFAFEE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ja-JP" dirty="0">
                <a:highlight>
                  <a:srgbClr val="FFAFEE"/>
                </a:highlight>
                <a:ea typeface="Yu Gothic Medium" panose="020B0500000000000000" pitchFamily="34" charset="-128"/>
              </a:rPr>
              <a:t>Worksheet_4</a:t>
            </a:r>
            <a:endParaRPr kumimoji="1" lang="ja-JP" altLang="en-US" dirty="0">
              <a:highlight>
                <a:srgbClr val="FFAFEE"/>
              </a:highlight>
              <a:ea typeface="Yu Gothic Medium" panose="020B0500000000000000" pitchFamily="34" charset="-128"/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4D9619C-8E64-2F32-A1D0-A2A1A861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555823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9E8B62-D507-A0EF-CD9D-17D1AFC4F8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202" b="3757"/>
          <a:stretch/>
        </p:blipFill>
        <p:spPr>
          <a:xfrm>
            <a:off x="2650602" y="1658133"/>
            <a:ext cx="3842795" cy="491047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3386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D4FB00F-BA84-5E7A-2004-DF72C3BE84D3}"/>
              </a:ext>
            </a:extLst>
          </p:cNvPr>
          <p:cNvGrpSpPr/>
          <p:nvPr/>
        </p:nvGrpSpPr>
        <p:grpSpPr>
          <a:xfrm>
            <a:off x="611560" y="546896"/>
            <a:ext cx="8079855" cy="1080355"/>
            <a:chOff x="683568" y="575490"/>
            <a:chExt cx="8079855" cy="1080355"/>
          </a:xfrm>
        </p:grpSpPr>
        <p:sp>
          <p:nvSpPr>
            <p:cNvPr id="16" name="正方形/長方形 3">
              <a:extLst>
                <a:ext uri="{FF2B5EF4-FFF2-40B4-BE49-F238E27FC236}">
                  <a16:creationId xmlns:a16="http://schemas.microsoft.com/office/drawing/2014/main" id="{41F61469-81C0-31BE-5A00-8D513F548BD8}"/>
                </a:ext>
              </a:extLst>
            </p:cNvPr>
            <p:cNvSpPr/>
            <p:nvPr/>
          </p:nvSpPr>
          <p:spPr>
            <a:xfrm>
              <a:off x="683568" y="575490"/>
              <a:ext cx="8079855" cy="1080355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">
                <a:lnSpc>
                  <a:spcPts val="3000"/>
                </a:lnSpc>
              </a:pPr>
              <a:endParaRPr lang="en-US" altLang="ja-JP" sz="24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50" charset="-128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835063" y="627455"/>
              <a:ext cx="777686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dirty="0">
                  <a:ea typeface="Yu Gothic" panose="020B0400000000000000" pitchFamily="34" charset="-128"/>
                </a:rPr>
                <a:t>Demonstrate </a:t>
              </a:r>
              <a:r>
                <a:rPr lang="en-US" sz="2400" dirty="0">
                  <a:ea typeface="Yu Gothic" panose="020B0400000000000000" pitchFamily="34" charset="-128"/>
                </a:rPr>
                <a:t>how to cook your original curry on a Japanese cooking show!</a:t>
              </a:r>
              <a:endParaRPr lang="en-US" sz="8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endParaRPr lang="en-US" sz="8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</p:grp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7003" y="6492875"/>
            <a:ext cx="2895600" cy="365125"/>
          </a:xfrm>
        </p:spPr>
        <p:txBody>
          <a:bodyPr/>
          <a:lstStyle/>
          <a:p>
            <a:r>
              <a:rPr lang="en-GB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©2021 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A22EF7-A080-A9B5-82FD-9084BE91A7A6}"/>
              </a:ext>
            </a:extLst>
          </p:cNvPr>
          <p:cNvSpPr txBox="1"/>
          <p:nvPr/>
        </p:nvSpPr>
        <p:spPr>
          <a:xfrm>
            <a:off x="2051720" y="3823321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Cooking instruction in Japanese (option)</a:t>
            </a:r>
          </a:p>
        </p:txBody>
      </p:sp>
      <p:pic>
        <p:nvPicPr>
          <p:cNvPr id="7" name="Picture 6" descr="A cartoon of a child cutting food&#10;&#10;Description automatically generated">
            <a:extLst>
              <a:ext uri="{FF2B5EF4-FFF2-40B4-BE49-F238E27FC236}">
                <a16:creationId xmlns:a16="http://schemas.microsoft.com/office/drawing/2014/main" id="{D8D7BA13-1290-5311-C650-5346D07A8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408"/>
            <a:ext cx="1365010" cy="1810122"/>
          </a:xfrm>
          <a:prstGeom prst="rect">
            <a:avLst/>
          </a:prstGeom>
        </p:spPr>
      </p:pic>
      <p:sp>
        <p:nvSpPr>
          <p:cNvPr id="5" name="Rounded Rectangular Callout 6">
            <a:extLst>
              <a:ext uri="{FF2B5EF4-FFF2-40B4-BE49-F238E27FC236}">
                <a16:creationId xmlns:a16="http://schemas.microsoft.com/office/drawing/2014/main" id="{69F3DEEE-A08D-A0A8-DAE6-53FDA24B0916}"/>
              </a:ext>
            </a:extLst>
          </p:cNvPr>
          <p:cNvSpPr/>
          <p:nvPr/>
        </p:nvSpPr>
        <p:spPr>
          <a:xfrm>
            <a:off x="1707953" y="1679217"/>
            <a:ext cx="7235093" cy="4813658"/>
          </a:xfrm>
          <a:prstGeom prst="wedgeRoundRectCallout">
            <a:avLst>
              <a:gd name="adj1" fmla="val -53588"/>
              <a:gd name="adj2" fmla="val -28971"/>
              <a:gd name="adj3" fmla="val 16667"/>
            </a:avLst>
          </a:prstGeom>
          <a:solidFill>
            <a:schemeClr val="bg1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3000"/>
              </a:lnSpc>
              <a:spcAft>
                <a:spcPts val="0"/>
              </a:spcAft>
            </a:pPr>
            <a:endParaRPr lang="en-AU" sz="2000" dirty="0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  <a:cs typeface="Meiryo" panose="020B0604030504040204" pitchFamily="34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AU" altLang="ja-JP" sz="2000" dirty="0">
              <a:solidFill>
                <a:srgbClr val="000000"/>
              </a:solidFill>
              <a:latin typeface="+mj-lt"/>
              <a:ea typeface="Yu Gothic" panose="020B0400000000000000" pitchFamily="34" charset="-128"/>
              <a:cs typeface="Meiryo" panose="020B0604030504040204" pitchFamily="34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AU" altLang="ja-JP" sz="2000" dirty="0">
                <a:solidFill>
                  <a:srgbClr val="000000"/>
                </a:solidFill>
                <a:latin typeface="+mj-lt"/>
                <a:ea typeface="Yu Gothic" panose="020B0400000000000000" pitchFamily="34" charset="-128"/>
                <a:cs typeface="Meiryo" panose="020B0604030504040204" pitchFamily="34" charset="-128"/>
              </a:rPr>
              <a:t>Introduce the name of your curry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ja-JP" altLang="en-US" sz="2000" dirty="0">
                <a:solidFill>
                  <a:srgbClr val="000000"/>
                </a:solidFill>
                <a:highlight>
                  <a:srgbClr val="FFFF00"/>
                </a:highlight>
                <a:ea typeface="UD Digi Kyokasho NK-B" panose="02020700000000000000" pitchFamily="18" charset="-128"/>
                <a:cs typeface="Meiryo" panose="020B0604030504040204" pitchFamily="34" charset="-128"/>
              </a:rPr>
              <a:t>ブッシュカレー</a:t>
            </a:r>
            <a:r>
              <a:rPr lang="ja-JP" altLang="en-US" sz="2000" dirty="0">
                <a:solidFill>
                  <a:srgbClr val="000000"/>
                </a:solidFill>
                <a:ea typeface="UD Digi Kyokasho NK-B" panose="02020700000000000000" pitchFamily="18" charset="-128"/>
                <a:cs typeface="Meiryo" panose="020B0604030504040204" pitchFamily="34" charset="-128"/>
              </a:rPr>
              <a:t>をつくります。</a:t>
            </a:r>
            <a:endParaRPr lang="en-AU" sz="2000" dirty="0">
              <a:solidFill>
                <a:srgbClr val="000000"/>
              </a:solidFill>
              <a:ea typeface="UD Digi Kyokasho NK-B" panose="02020700000000000000" pitchFamily="18" charset="-128"/>
              <a:cs typeface="Meiryo" panose="020B0604030504040204" pitchFamily="34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AU" sz="2000" dirty="0">
                <a:solidFill>
                  <a:srgbClr val="000000"/>
                </a:solidFill>
                <a:ea typeface="UD Digi Kyokasho NK-B" panose="02020700000000000000" pitchFamily="18" charset="-128"/>
                <a:cs typeface="Meiryo" panose="020B0604030504040204" pitchFamily="34" charset="-128"/>
              </a:rPr>
              <a:t>Explain the ingredients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ja-JP" altLang="en-US" sz="2000" dirty="0">
                <a:solidFill>
                  <a:srgbClr val="000000"/>
                </a:solidFill>
                <a:ea typeface="UD Digi Kyokasho NK-B" panose="02020700000000000000" pitchFamily="18" charset="-128"/>
                <a:cs typeface="Meiryo" panose="020B0604030504040204" pitchFamily="34" charset="-128"/>
              </a:rPr>
              <a:t>ざいりょうは</a:t>
            </a:r>
            <a:r>
              <a:rPr lang="en-AU" altLang="ja-JP" sz="2000" dirty="0">
                <a:solidFill>
                  <a:srgbClr val="000000"/>
                </a:solidFill>
                <a:highlight>
                  <a:srgbClr val="FFFF00"/>
                </a:highlight>
                <a:ea typeface="UD Digi Kyokasho NK-B" panose="02020700000000000000" pitchFamily="18" charset="-128"/>
                <a:cs typeface="Meiryo" panose="020B0604030504040204" pitchFamily="34" charset="-128"/>
              </a:rPr>
              <a:t>QLD</a:t>
            </a:r>
            <a:r>
              <a:rPr lang="ja-JP" altLang="en-US" sz="2000" dirty="0">
                <a:solidFill>
                  <a:srgbClr val="000000"/>
                </a:solidFill>
                <a:highlight>
                  <a:srgbClr val="FFFF00"/>
                </a:highlight>
                <a:ea typeface="UD Digi Kyokasho NK-B" panose="02020700000000000000" pitchFamily="18" charset="-128"/>
                <a:cs typeface="Meiryo" panose="020B0604030504040204" pitchFamily="34" charset="-128"/>
              </a:rPr>
              <a:t>しゅう</a:t>
            </a:r>
            <a:r>
              <a:rPr lang="ja-JP" altLang="en-US" sz="2000" dirty="0">
                <a:solidFill>
                  <a:srgbClr val="000000"/>
                </a:solidFill>
                <a:ea typeface="UD Digi Kyokasho NK-B" panose="02020700000000000000" pitchFamily="18" charset="-128"/>
                <a:cs typeface="Meiryo" panose="020B0604030504040204" pitchFamily="34" charset="-128"/>
              </a:rPr>
              <a:t>の</a:t>
            </a:r>
            <a:r>
              <a:rPr lang="ja-JP" altLang="en-US" sz="2000" dirty="0">
                <a:solidFill>
                  <a:srgbClr val="000000"/>
                </a:solidFill>
                <a:highlight>
                  <a:srgbClr val="FFFF00"/>
                </a:highlight>
                <a:ea typeface="UD Digi Kyokasho NK-B" panose="02020700000000000000" pitchFamily="18" charset="-128"/>
                <a:cs typeface="Meiryo" panose="020B0604030504040204" pitchFamily="34" charset="-128"/>
              </a:rPr>
              <a:t>バナナ</a:t>
            </a:r>
            <a:r>
              <a:rPr lang="ja-JP" altLang="en-US" sz="2000" dirty="0">
                <a:solidFill>
                  <a:srgbClr val="000000"/>
                </a:solidFill>
                <a:ea typeface="UD Digi Kyokasho NK-B" panose="02020700000000000000" pitchFamily="18" charset="-128"/>
                <a:cs typeface="Meiryo" panose="020B0604030504040204" pitchFamily="34" charset="-128"/>
              </a:rPr>
              <a:t>と</a:t>
            </a:r>
            <a:r>
              <a:rPr lang="ja-JP" altLang="en-US" sz="2000" dirty="0">
                <a:solidFill>
                  <a:srgbClr val="000000"/>
                </a:solidFill>
                <a:highlight>
                  <a:srgbClr val="FFFF00"/>
                </a:highlight>
                <a:ea typeface="UD Digi Kyokasho NK-B" panose="02020700000000000000" pitchFamily="18" charset="-128"/>
                <a:cs typeface="Meiryo" panose="020B0604030504040204" pitchFamily="34" charset="-128"/>
              </a:rPr>
              <a:t>ベリー</a:t>
            </a:r>
            <a:r>
              <a:rPr lang="ja-JP" altLang="en-US" sz="2000" dirty="0">
                <a:solidFill>
                  <a:srgbClr val="000000"/>
                </a:solidFill>
                <a:ea typeface="UD Digi Kyokasho NK-B" panose="02020700000000000000" pitchFamily="18" charset="-128"/>
                <a:cs typeface="Meiryo" panose="020B0604030504040204" pitchFamily="34" charset="-128"/>
              </a:rPr>
              <a:t>と</a:t>
            </a:r>
            <a:r>
              <a:rPr lang="ja-JP" altLang="en-US" sz="2000" dirty="0">
                <a:solidFill>
                  <a:srgbClr val="000000"/>
                </a:solidFill>
                <a:highlight>
                  <a:srgbClr val="FFFF00"/>
                </a:highlight>
                <a:ea typeface="UD Digi Kyokasho NK-B" panose="02020700000000000000" pitchFamily="18" charset="-128"/>
                <a:cs typeface="Meiryo" panose="020B0604030504040204" pitchFamily="34" charset="-128"/>
              </a:rPr>
              <a:t>トマト</a:t>
            </a:r>
            <a:r>
              <a:rPr lang="ja-JP" altLang="en-US" sz="2000" dirty="0">
                <a:solidFill>
                  <a:srgbClr val="000000"/>
                </a:solidFill>
                <a:ea typeface="UD Digi Kyokasho NK-B" panose="02020700000000000000" pitchFamily="18" charset="-128"/>
                <a:cs typeface="Meiryo" panose="020B0604030504040204" pitchFamily="34" charset="-128"/>
              </a:rPr>
              <a:t>です。</a:t>
            </a:r>
            <a:endParaRPr lang="en-AU" altLang="ja-JP" sz="2000" dirty="0">
              <a:solidFill>
                <a:srgbClr val="000000"/>
              </a:solidFill>
              <a:ea typeface="UD Digi Kyokasho NK-B" panose="02020700000000000000" pitchFamily="18" charset="-128"/>
              <a:cs typeface="Meiryo" panose="020B0604030504040204" pitchFamily="34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AU" altLang="ja-JP" sz="2000" dirty="0">
                <a:solidFill>
                  <a:srgbClr val="000000"/>
                </a:solidFill>
                <a:ea typeface="UD Digi Kyokasho NK-B" panose="02020700000000000000" pitchFamily="18" charset="-128"/>
                <a:cs typeface="Meiryo" panose="020B0604030504040204" pitchFamily="34" charset="-128"/>
              </a:rPr>
              <a:t>Give cooking instructions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AU" altLang="ja-JP" sz="2000" dirty="0">
              <a:solidFill>
                <a:srgbClr val="000000"/>
              </a:solidFill>
              <a:ea typeface="UD Digi Kyokasho NK-B" panose="02020700000000000000" pitchFamily="18" charset="-128"/>
              <a:cs typeface="Meiryo" panose="020B0604030504040204" pitchFamily="34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AU" altLang="ja-JP" sz="2000" dirty="0">
              <a:solidFill>
                <a:srgbClr val="000000"/>
              </a:solidFill>
              <a:ea typeface="UD Digi Kyokasho NK-B" panose="02020700000000000000" pitchFamily="18" charset="-128"/>
              <a:cs typeface="Meiryo" panose="020B0604030504040204" pitchFamily="34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AU" altLang="ja-JP" sz="2000" dirty="0">
              <a:solidFill>
                <a:srgbClr val="000000"/>
              </a:solidFill>
              <a:ea typeface="UD Digi Kyokasho NK-B" panose="02020700000000000000" pitchFamily="18" charset="-128"/>
              <a:cs typeface="Meiryo" panose="020B0604030504040204" pitchFamily="34" charset="-128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AU" altLang="ja-JP" sz="2000" dirty="0">
                <a:solidFill>
                  <a:srgbClr val="000000"/>
                </a:solidFill>
                <a:ea typeface="UD Digi Kyokasho NK-B" panose="02020700000000000000" pitchFamily="18" charset="-128"/>
                <a:cs typeface="Meiryo" panose="020B0604030504040204" pitchFamily="34" charset="-128"/>
              </a:rPr>
              <a:t>Tell your audience it’s ready and make comments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ja-JP" altLang="en-US" sz="2000" dirty="0">
                <a:solidFill>
                  <a:srgbClr val="000000"/>
                </a:solidFill>
                <a:ea typeface="UD Digi Kyokasho NK-B" panose="02020700000000000000" pitchFamily="18" charset="-128"/>
                <a:cs typeface="Meiryo" panose="020B0604030504040204" pitchFamily="34" charset="-128"/>
              </a:rPr>
              <a:t>できました！おいしいですよ！</a:t>
            </a:r>
            <a:endParaRPr lang="en-AU" altLang="ja-JP" sz="2000" dirty="0">
              <a:solidFill>
                <a:srgbClr val="000000"/>
              </a:solidFill>
              <a:ea typeface="UD Digi Kyokasho NK-B" panose="02020700000000000000" pitchFamily="18" charset="-128"/>
              <a:cs typeface="Meiryo" panose="020B0604030504040204" pitchFamily="34" charset="-128"/>
            </a:endParaRPr>
          </a:p>
          <a:p>
            <a:pPr>
              <a:lnSpc>
                <a:spcPts val="3000"/>
              </a:lnSpc>
              <a:spcAft>
                <a:spcPts val="0"/>
              </a:spcAft>
            </a:pPr>
            <a:endParaRPr lang="en-AU" sz="2000" dirty="0">
              <a:solidFill>
                <a:srgbClr val="000000"/>
              </a:solidFill>
              <a:effectLst/>
              <a:latin typeface="Yu Gothic" panose="020B0400000000000000" pitchFamily="34" charset="-128"/>
              <a:ea typeface="Yu Gothic" panose="020B0400000000000000" pitchFamily="34" charset="-128"/>
              <a:cs typeface="Meiryo" panose="020B0604030504040204" pitchFamily="34" charset="-128"/>
            </a:endParaRPr>
          </a:p>
          <a:p>
            <a:pPr>
              <a:lnSpc>
                <a:spcPts val="3000"/>
              </a:lnSpc>
              <a:spcAft>
                <a:spcPts val="0"/>
              </a:spcAft>
            </a:pPr>
            <a:endParaRPr lang="en-AU" sz="2000" dirty="0">
              <a:solidFill>
                <a:srgbClr val="000000"/>
              </a:solidFill>
              <a:effectLst/>
              <a:latin typeface="Yu Gothic" panose="020B0400000000000000" pitchFamily="34" charset="-128"/>
              <a:ea typeface="Yu Gothic" panose="020B0400000000000000" pitchFamily="34" charset="-128"/>
              <a:cs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6EFF6F-CB32-D8DE-B328-E5A4FEA58095}"/>
              </a:ext>
            </a:extLst>
          </p:cNvPr>
          <p:cNvSpPr txBox="1"/>
          <p:nvPr/>
        </p:nvSpPr>
        <p:spPr>
          <a:xfrm>
            <a:off x="1908908" y="4309729"/>
            <a:ext cx="6911564" cy="13234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AU" sz="800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2" name="角丸四角形 4"/>
          <p:cNvSpPr/>
          <p:nvPr/>
        </p:nvSpPr>
        <p:spPr>
          <a:xfrm>
            <a:off x="153864" y="149101"/>
            <a:ext cx="1459193" cy="472118"/>
          </a:xfrm>
          <a:prstGeom prst="roundRect">
            <a:avLst/>
          </a:prstGeom>
          <a:solidFill>
            <a:srgbClr val="629DD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dirty="0">
                <a:solidFill>
                  <a:prstClr val="white"/>
                </a:solidFill>
              </a:rPr>
              <a:t>Step </a:t>
            </a:r>
            <a:r>
              <a:rPr lang="en-AU" altLang="ja-JP" sz="2000" dirty="0">
                <a:solidFill>
                  <a:prstClr val="white"/>
                </a:solidFill>
              </a:rPr>
              <a:t>3</a:t>
            </a:r>
            <a:endParaRPr lang="en-AU" sz="2000" dirty="0">
              <a:solidFill>
                <a:prstClr val="white"/>
              </a:solidFill>
            </a:endParaRPr>
          </a:p>
        </p:txBody>
      </p:sp>
      <p:pic>
        <p:nvPicPr>
          <p:cNvPr id="12" name="Picture 11" descr="A couple of boys eating soup&#10;&#10;Description automatically generated">
            <a:extLst>
              <a:ext uri="{FF2B5EF4-FFF2-40B4-BE49-F238E27FC236}">
                <a16:creationId xmlns:a16="http://schemas.microsoft.com/office/drawing/2014/main" id="{2996E956-F416-9902-0915-05DFD7DE89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439" b="95570" l="6329" r="93882">
                        <a14:foregroundMark x1="12869" y1="13291" x2="34177" y2="8439"/>
                        <a14:foregroundMark x1="34177" y1="8439" x2="40506" y2="20464"/>
                        <a14:foregroundMark x1="40506" y1="20464" x2="41561" y2="26582"/>
                        <a14:foregroundMark x1="25738" y1="36920" x2="34388" y2="41350"/>
                        <a14:foregroundMark x1="14768" y1="50211" x2="29958" y2="47257"/>
                        <a14:foregroundMark x1="29958" y1="47257" x2="40506" y2="50422"/>
                        <a14:foregroundMark x1="40506" y1="50422" x2="27004" y2="60127"/>
                        <a14:foregroundMark x1="27004" y1="60127" x2="37354" y2="67762"/>
                        <a14:foregroundMark x1="47046" y1="63924" x2="60759" y2="69409"/>
                        <a14:foregroundMark x1="60759" y1="69409" x2="51477" y2="76371"/>
                        <a14:foregroundMark x1="51477" y1="76371" x2="62025" y2="85654"/>
                        <a14:foregroundMark x1="44937" y1="62025" x2="58150" y2="60578"/>
                        <a14:foregroundMark x1="58887" y1="62362" x2="52321" y2="71519"/>
                        <a14:foregroundMark x1="52321" y1="71519" x2="49156" y2="82911"/>
                        <a14:foregroundMark x1="49156" y1="82911" x2="61181" y2="86287"/>
                        <a14:foregroundMark x1="61181" y1="86287" x2="47046" y2="86287"/>
                        <a14:foregroundMark x1="47046" y1="86287" x2="44093" y2="65823"/>
                        <a14:foregroundMark x1="20464" y1="71097" x2="31646" y2="74262"/>
                        <a14:foregroundMark x1="31646" y1="74262" x2="33966" y2="72574"/>
                        <a14:foregroundMark x1="22363" y1="69620" x2="35865" y2="72785"/>
                        <a14:foregroundMark x1="6751" y1="78059" x2="26160" y2="78481"/>
                        <a14:foregroundMark x1="26160" y1="78481" x2="41561" y2="78270"/>
                        <a14:foregroundMark x1="41561" y1="78270" x2="41561" y2="77848"/>
                        <a14:foregroundMark x1="80651" y1="78586" x2="88186" y2="78692"/>
                        <a14:foregroundMark x1="73207" y1="78481" x2="80093" y2="78578"/>
                        <a14:foregroundMark x1="88186" y1="78692" x2="91772" y2="91772"/>
                        <a14:foregroundMark x1="91772" y1="91772" x2="73207" y2="97046"/>
                        <a14:foregroundMark x1="73207" y1="97046" x2="13291" y2="95570"/>
                        <a14:foregroundMark x1="13291" y1="95570" x2="8650" y2="83755"/>
                        <a14:foregroundMark x1="8650" y1="83755" x2="8861" y2="79325"/>
                        <a14:foregroundMark x1="91139" y1="78903" x2="93882" y2="93671"/>
                        <a14:foregroundMark x1="58228" y1="59705" x2="58440" y2="59970"/>
                        <a14:foregroundMark x1="62341" y1="59935" x2="65401" y2="60759"/>
                        <a14:foregroundMark x1="14135" y1="14346" x2="6751" y2="24684"/>
                        <a14:foregroundMark x1="6751" y1="24684" x2="6962" y2="28692"/>
                        <a14:backgroundMark x1="39451" y1="67722" x2="39582" y2="74537"/>
                        <a14:backgroundMark x1="71308" y1="18354" x2="86498" y2="34388"/>
                        <a14:backgroundMark x1="86498" y1="34388" x2="87764" y2="45359"/>
                        <a14:backgroundMark x1="87764" y1="45359" x2="84177" y2="55485"/>
                        <a14:backgroundMark x1="84177" y1="55485" x2="87131" y2="59072"/>
                        <a14:backgroundMark x1="55907" y1="15190" x2="76793" y2="17300"/>
                        <a14:backgroundMark x1="76793" y1="17300" x2="69198" y2="41772"/>
                        <a14:backgroundMark x1="69198" y1="41772" x2="74684" y2="57384"/>
                        <a14:backgroundMark x1="74684" y1="57384" x2="77848" y2="60549"/>
                        <a14:backgroundMark x1="67593" y1="57893" x2="73840" y2="58228"/>
                        <a14:backgroundMark x1="75316" y1="70886" x2="83544" y2="75527"/>
                        <a14:backgroundMark x1="61643" y1="57023" x2="56118" y2="57595"/>
                        <a14:backgroundMark x1="70042" y1="66456" x2="70886" y2="69409"/>
                        <a14:backgroundMark x1="59494" y1="58439" x2="63080" y2="588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9824"/>
          <a:stretch/>
        </p:blipFill>
        <p:spPr>
          <a:xfrm>
            <a:off x="200954" y="4547757"/>
            <a:ext cx="1365011" cy="194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59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89;p2" descr="Japan Foundation, Sydney">
            <a:extLst>
              <a:ext uri="{FF2B5EF4-FFF2-40B4-BE49-F238E27FC236}">
                <a16:creationId xmlns:a16="http://schemas.microsoft.com/office/drawing/2014/main" id="{F858C05E-B7A2-3FE0-F727-D1798D576C9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419872" y="4725144"/>
            <a:ext cx="3152157" cy="1093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278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モジュール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>
          <a:defRPr sz="2800"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>
        <a:noFill/>
        <a:ln w="6350">
          <a:noFill/>
        </a:ln>
      </a:spPr>
      <a:bodyPr wrap="square" rtlCol="0">
        <a:spAutoFit/>
      </a:bodyPr>
      <a:lstStyle>
        <a:defPPr algn="ctr">
          <a:defRPr sz="2800" dirty="0">
            <a:latin typeface="Yu Gothic" panose="020B0400000000000000" pitchFamily="34" charset="-128"/>
            <a:ea typeface="Yu Gothic" panose="020B0400000000000000" pitchFamily="34" charset="-128"/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</a:theme>
</file>

<file path=ppt/theme/theme2.xml><?xml version="1.0" encoding="utf-8"?>
<a:theme xmlns:a="http://schemas.openxmlformats.org/drawingml/2006/main" name="1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e89bbcc-2d98-41f2-94dc-ce0650dac9b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87E11574165184B9E3BD487CAA6BDC1" ma:contentTypeVersion="15" ma:contentTypeDescription="新しいドキュメントを作成します。" ma:contentTypeScope="" ma:versionID="08d299154520600b515633fb7bb9a5e8">
  <xsd:schema xmlns:xsd="http://www.w3.org/2001/XMLSchema" xmlns:xs="http://www.w3.org/2001/XMLSchema" xmlns:p="http://schemas.microsoft.com/office/2006/metadata/properties" xmlns:ns3="5e89bbcc-2d98-41f2-94dc-ce0650dac9b6" xmlns:ns4="05b8ab24-aa25-4ae0-8449-3067e3006da2" targetNamespace="http://schemas.microsoft.com/office/2006/metadata/properties" ma:root="true" ma:fieldsID="6aa1475bc569f74c4205db1011725c3f" ns3:_="" ns4:_="">
    <xsd:import namespace="5e89bbcc-2d98-41f2-94dc-ce0650dac9b6"/>
    <xsd:import namespace="05b8ab24-aa25-4ae0-8449-3067e3006da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89bbcc-2d98-41f2-94dc-ce0650dac9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b8ab24-aa25-4ae0-8449-3067e3006da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8B4153-F174-4F3A-B96F-9E7339C31FF6}">
  <ds:schemaRefs>
    <ds:schemaRef ds:uri="http://schemas.microsoft.com/office/2006/documentManagement/types"/>
    <ds:schemaRef ds:uri="05b8ab24-aa25-4ae0-8449-3067e3006da2"/>
    <ds:schemaRef ds:uri="http://purl.org/dc/dcmitype/"/>
    <ds:schemaRef ds:uri="5e89bbcc-2d98-41f2-94dc-ce0650dac9b6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E27872E-7709-4A0B-AB4A-D75C7DFD75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AA8527-A5A4-43C9-8345-28FE511A77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89bbcc-2d98-41f2-94dc-ce0650dac9b6"/>
    <ds:schemaRef ds:uri="05b8ab24-aa25-4ae0-8449-3067e3006d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28465</TotalTime>
  <Words>1005</Words>
  <Application>Microsoft Office PowerPoint</Application>
  <PresentationFormat>On-screen Show (4:3)</PresentationFormat>
  <Paragraphs>163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ＭＳ ゴシック</vt:lpstr>
      <vt:lpstr>UD Digi Kyokasho NK-B</vt:lpstr>
      <vt:lpstr>UD Digi Kyokasho NK-R</vt:lpstr>
      <vt:lpstr>UD Digi Kyokasho NP-B</vt:lpstr>
      <vt:lpstr>Yu Gothic</vt:lpstr>
      <vt:lpstr>Yu Gothic</vt:lpstr>
      <vt:lpstr>Yu Gothic Medium</vt:lpstr>
      <vt:lpstr>Arial</vt:lpstr>
      <vt:lpstr>Berlin Sans FB Demi</vt:lpstr>
      <vt:lpstr>Calibri</vt:lpstr>
      <vt:lpstr>Segoe UI</vt:lpstr>
      <vt:lpstr>Office ​​テーマ</vt:lpstr>
      <vt:lpstr>1_Office ​​テーマ</vt:lpstr>
      <vt:lpstr>2_Office ​​テーマ</vt:lpstr>
      <vt:lpstr>カレー Curry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 カレーのレシピ Curry recipe</vt:lpstr>
      <vt:lpstr>PowerPoint Presentation</vt:lpstr>
      <vt:lpstr>PowerPoint Presentation</vt:lpstr>
      <vt:lpstr>PowerPoint Presentation</vt:lpstr>
      <vt:lpstr>つくりかた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The Japan Foundation Sydney</dc:creator>
  <cp:lastModifiedBy>Himiko Negishi-Wood</cp:lastModifiedBy>
  <cp:revision>1392</cp:revision>
  <cp:lastPrinted>2019-10-16T03:55:26Z</cp:lastPrinted>
  <dcterms:created xsi:type="dcterms:W3CDTF">2016-10-20T23:51:05Z</dcterms:created>
  <dcterms:modified xsi:type="dcterms:W3CDTF">2026-10-16T03:05:08Z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0x010100D87E11574165184B9E3BD487CAA6BDC1</vt:lpwstr>
  </property>
</Properties>
</file>