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  <p:sldMasterId id="2147483756" r:id="rId5"/>
  </p:sldMasterIdLst>
  <p:notesMasterIdLst>
    <p:notesMasterId r:id="rId31"/>
  </p:notesMasterIdLst>
  <p:handoutMasterIdLst>
    <p:handoutMasterId r:id="rId32"/>
  </p:handoutMasterIdLst>
  <p:sldIdLst>
    <p:sldId id="929" r:id="rId6"/>
    <p:sldId id="260" r:id="rId7"/>
    <p:sldId id="874" r:id="rId8"/>
    <p:sldId id="919" r:id="rId9"/>
    <p:sldId id="653" r:id="rId10"/>
    <p:sldId id="730" r:id="rId11"/>
    <p:sldId id="655" r:id="rId12"/>
    <p:sldId id="689" r:id="rId13"/>
    <p:sldId id="549" r:id="rId14"/>
    <p:sldId id="831" r:id="rId15"/>
    <p:sldId id="412" r:id="rId16"/>
    <p:sldId id="573" r:id="rId17"/>
    <p:sldId id="830" r:id="rId18"/>
    <p:sldId id="828" r:id="rId19"/>
    <p:sldId id="931" r:id="rId20"/>
    <p:sldId id="932" r:id="rId21"/>
    <p:sldId id="847" r:id="rId22"/>
    <p:sldId id="829" r:id="rId23"/>
    <p:sldId id="836" r:id="rId24"/>
    <p:sldId id="684" r:id="rId25"/>
    <p:sldId id="835" r:id="rId26"/>
    <p:sldId id="837" r:id="rId27"/>
    <p:sldId id="921" r:id="rId28"/>
    <p:sldId id="682" r:id="rId29"/>
    <p:sldId id="930" r:id="rId3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ako Kadoi" initials="MK" lastIdx="4" clrIdx="0">
    <p:extLst>
      <p:ext uri="{19B8F6BF-5375-455C-9EA6-DF929625EA0E}">
        <p15:presenceInfo xmlns:p15="http://schemas.microsoft.com/office/powerpoint/2012/main" userId="Minako Kadoi" providerId="None"/>
      </p:ext>
    </p:extLst>
  </p:cmAuthor>
  <p:cmAuthor id="2" name="Shunsuke Hirakawa" initials="SH" lastIdx="10" clrIdx="1">
    <p:extLst>
      <p:ext uri="{19B8F6BF-5375-455C-9EA6-DF929625EA0E}">
        <p15:presenceInfo xmlns:p15="http://schemas.microsoft.com/office/powerpoint/2012/main" userId="Shunsuke Hirakaw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F81BD"/>
    <a:srgbClr val="DFF0F5"/>
    <a:srgbClr val="F0AC00"/>
    <a:srgbClr val="BAF9A9"/>
    <a:srgbClr val="FF3FD6"/>
    <a:srgbClr val="FFC9F3"/>
    <a:srgbClr val="FFAFEE"/>
    <a:srgbClr val="EE0000"/>
    <a:srgbClr val="57D3FF"/>
    <a:srgbClr val="F693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30" autoAdjust="0"/>
    <p:restoredTop sz="75730" autoAdjust="0"/>
  </p:normalViewPr>
  <p:slideViewPr>
    <p:cSldViewPr>
      <p:cViewPr varScale="1">
        <p:scale>
          <a:sx n="68" d="100"/>
          <a:sy n="68" d="100"/>
        </p:scale>
        <p:origin x="10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7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6142"/>
    </p:cViewPr>
  </p:sorterViewPr>
  <p:notesViewPr>
    <p:cSldViewPr>
      <p:cViewPr varScale="1">
        <p:scale>
          <a:sx n="54" d="100"/>
          <a:sy n="54" d="100"/>
        </p:scale>
        <p:origin x="25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52578362133677"/>
          <c:y val="3.8314557156559639E-2"/>
          <c:w val="0.75573030906248584"/>
          <c:h val="0.6754583810776161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レトルト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2002</c:v>
                </c:pt>
                <c:pt idx="1">
                  <c:v>2004</c:v>
                </c:pt>
                <c:pt idx="2">
                  <c:v>2006</c:v>
                </c:pt>
                <c:pt idx="3">
                  <c:v>2008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380</c:v>
                </c:pt>
                <c:pt idx="1">
                  <c:v>390</c:v>
                </c:pt>
                <c:pt idx="2">
                  <c:v>360</c:v>
                </c:pt>
                <c:pt idx="3">
                  <c:v>400</c:v>
                </c:pt>
                <c:pt idx="4">
                  <c:v>400</c:v>
                </c:pt>
                <c:pt idx="5">
                  <c:v>420</c:v>
                </c:pt>
                <c:pt idx="6">
                  <c:v>400</c:v>
                </c:pt>
                <c:pt idx="7">
                  <c:v>430</c:v>
                </c:pt>
                <c:pt idx="8">
                  <c:v>450</c:v>
                </c:pt>
                <c:pt idx="9">
                  <c:v>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65-4AA7-A407-E810CF892F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ルー</c:v>
                </c:pt>
              </c:strCache>
            </c:strRef>
          </c:tx>
          <c:spPr>
            <a:ln w="762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2002</c:v>
                </c:pt>
                <c:pt idx="1">
                  <c:v>2004</c:v>
                </c:pt>
                <c:pt idx="2">
                  <c:v>2006</c:v>
                </c:pt>
                <c:pt idx="3">
                  <c:v>2008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599</c:v>
                </c:pt>
                <c:pt idx="1">
                  <c:v>530</c:v>
                </c:pt>
                <c:pt idx="2">
                  <c:v>510</c:v>
                </c:pt>
                <c:pt idx="3">
                  <c:v>510</c:v>
                </c:pt>
                <c:pt idx="4">
                  <c:v>570</c:v>
                </c:pt>
                <c:pt idx="5">
                  <c:v>510</c:v>
                </c:pt>
                <c:pt idx="6">
                  <c:v>490</c:v>
                </c:pt>
                <c:pt idx="7">
                  <c:v>480</c:v>
                </c:pt>
                <c:pt idx="8">
                  <c:v>490</c:v>
                </c:pt>
                <c:pt idx="9">
                  <c:v>460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65-4AA7-A407-E810CF892F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190864"/>
        <c:axId val="400191192"/>
      </c:lineChart>
      <c:catAx>
        <c:axId val="40019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0191192"/>
        <c:crosses val="autoZero"/>
        <c:auto val="1"/>
        <c:lblAlgn val="ctr"/>
        <c:lblOffset val="100"/>
        <c:noMultiLvlLbl val="0"/>
      </c:catAx>
      <c:valAx>
        <c:axId val="40019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019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8F006-A77A-4645-894B-AA937AF1895B}" type="datetimeFigureOut">
              <a:rPr lang="en-AU" smtClean="0"/>
              <a:t>16/10/2026</a:t>
            </a:fld>
            <a:endParaRPr lang="en-AU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8F1F4-CB39-4CE9-A25D-03FF875FE3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89395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FF3CB-DB77-49B8-ABB2-C3F013A4CEC9}" type="datetimeFigureOut">
              <a:rPr lang="en-AU" smtClean="0"/>
              <a:t>16/10/2026</a:t>
            </a:fld>
            <a:endParaRPr lang="en-AU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765E2-2455-470C-9F43-2B8B76B0AA9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4552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7779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42696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271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800" baseline="0" dirty="0"/>
              <a:t>The most popular in order are as follows : </a:t>
            </a:r>
            <a:r>
              <a:rPr lang="en-AU" altLang="ja-JP" sz="800" baseline="0" dirty="0"/>
              <a:t>1-</a:t>
            </a:r>
            <a:r>
              <a:rPr lang="ja-JP" altLang="en-US" sz="800" baseline="0" dirty="0"/>
              <a:t>カレーライス</a:t>
            </a:r>
            <a:r>
              <a:rPr lang="en-AU" altLang="ja-JP" sz="800" baseline="0" dirty="0"/>
              <a:t>curry and rice, 2-</a:t>
            </a:r>
            <a:r>
              <a:rPr lang="ja-JP" altLang="en-US" sz="800" baseline="0" dirty="0"/>
              <a:t>フルーツポンチ</a:t>
            </a:r>
            <a:r>
              <a:rPr lang="en-AU" altLang="ja-JP" sz="800" baseline="0" dirty="0"/>
              <a:t>fruits salad, 3-</a:t>
            </a:r>
            <a:r>
              <a:rPr lang="ja-JP" altLang="en-US" sz="800" baseline="0" dirty="0"/>
              <a:t>あげパン</a:t>
            </a:r>
            <a:r>
              <a:rPr lang="en-AU" altLang="ja-JP" sz="800" baseline="0" dirty="0"/>
              <a:t>deep fried bun</a:t>
            </a:r>
            <a:r>
              <a:rPr lang="en-US" altLang="ja-JP" sz="800" baseline="0" dirty="0"/>
              <a:t>,  </a:t>
            </a:r>
            <a:r>
              <a:rPr lang="en-AU" altLang="ja-JP" sz="800" baseline="0" dirty="0"/>
              <a:t>4</a:t>
            </a:r>
            <a:r>
              <a:rPr lang="ja-JP" altLang="en-US" sz="800" baseline="0" dirty="0"/>
              <a:t> からあげ</a:t>
            </a:r>
            <a:r>
              <a:rPr lang="en-AU" altLang="ja-JP" sz="800" baseline="0" dirty="0"/>
              <a:t>fried chicken, 5 </a:t>
            </a:r>
            <a:r>
              <a:rPr lang="ja-JP" altLang="en-US" sz="800" baseline="0" dirty="0"/>
              <a:t>わかめごはん </a:t>
            </a:r>
            <a:r>
              <a:rPr lang="en-AU" altLang="ja-JP" sz="800" baseline="0" dirty="0"/>
              <a:t>rice cooked with wakame seaweed, 6 </a:t>
            </a:r>
            <a:r>
              <a:rPr lang="ja-JP" altLang="en-US" sz="800" baseline="0" dirty="0"/>
              <a:t>ハンバーグ </a:t>
            </a:r>
            <a:r>
              <a:rPr lang="en-AU" altLang="ja-JP" sz="800" baseline="0" dirty="0"/>
              <a:t>Hamburg steak, 7 </a:t>
            </a:r>
            <a:r>
              <a:rPr lang="ja-JP" altLang="en-US" sz="800" baseline="0" dirty="0"/>
              <a:t>ラーメン </a:t>
            </a:r>
            <a:r>
              <a:rPr lang="en-AU" altLang="ja-JP" sz="800" baseline="0" dirty="0"/>
              <a:t>ramen, 8 </a:t>
            </a:r>
            <a:r>
              <a:rPr lang="ja-JP" altLang="en-US" sz="800" baseline="0" dirty="0"/>
              <a:t>スパゲッティ</a:t>
            </a:r>
            <a:r>
              <a:rPr lang="en-AU" altLang="ja-JP" sz="800" baseline="0" dirty="0"/>
              <a:t>spaghetti, 9 </a:t>
            </a:r>
            <a:r>
              <a:rPr lang="ja-JP" altLang="en-US" sz="800" baseline="0" dirty="0"/>
              <a:t>シチュー </a:t>
            </a:r>
            <a:r>
              <a:rPr lang="en-AU" altLang="ja-JP" sz="800" baseline="0" dirty="0"/>
              <a:t>stew</a:t>
            </a:r>
            <a:r>
              <a:rPr lang="ja-JP" altLang="en-US" sz="800" baseline="0" dirty="0"/>
              <a:t> </a:t>
            </a:r>
            <a:r>
              <a:rPr lang="en-AU" altLang="ja-JP" sz="800" baseline="0" dirty="0"/>
              <a:t>s, 10</a:t>
            </a:r>
            <a:r>
              <a:rPr lang="ja-JP" altLang="en-US" sz="800" baseline="0" dirty="0"/>
              <a:t>やきそば </a:t>
            </a:r>
            <a:r>
              <a:rPr lang="en-AU" altLang="ja-JP" sz="800" baseline="0" dirty="0"/>
              <a:t>fried noodles</a:t>
            </a:r>
            <a:endParaRPr lang="en-US" altLang="ja-JP" sz="800" baseline="0" dirty="0"/>
          </a:p>
          <a:p>
            <a:pPr marL="0" indent="0">
              <a:buNone/>
            </a:pPr>
            <a:endParaRPr lang="en-US" altLang="ja-JP" sz="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53066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95930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ja-JP" dirty="0"/>
              <a:t>Answer: 2 </a:t>
            </a:r>
            <a:r>
              <a:rPr lang="en-US" altLang="ja-JP" dirty="0"/>
              <a:t>In Japan, 10 billion servings of curry are eaten in a year.</a:t>
            </a:r>
            <a:endParaRPr lang="en-AU" dirty="0"/>
          </a:p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2357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Answer: all</a:t>
            </a:r>
          </a:p>
          <a:p>
            <a:r>
              <a:rPr lang="en-AU" altLang="ja-JP" dirty="0"/>
              <a:t>1</a:t>
            </a:r>
            <a:r>
              <a:rPr lang="ja-JP" altLang="en-US" dirty="0"/>
              <a:t>、</a:t>
            </a:r>
            <a:r>
              <a:rPr lang="en-US" altLang="ja-JP" dirty="0"/>
              <a:t> </a:t>
            </a:r>
            <a:r>
              <a:rPr lang="ja-JP" altLang="en-US" dirty="0"/>
              <a:t>家　</a:t>
            </a:r>
            <a:r>
              <a:rPr lang="en-AU" altLang="ja-JP" dirty="0"/>
              <a:t>home</a:t>
            </a:r>
          </a:p>
          <a:p>
            <a:r>
              <a:rPr lang="en-AU" altLang="ja-JP" dirty="0"/>
              <a:t>2</a:t>
            </a:r>
            <a:r>
              <a:rPr lang="ja-JP" altLang="en-US" dirty="0"/>
              <a:t>、レストラン </a:t>
            </a:r>
            <a:r>
              <a:rPr lang="en-AU" altLang="ja-JP" dirty="0"/>
              <a:t>restaurant</a:t>
            </a:r>
            <a:endParaRPr lang="en-US" altLang="ja-JP" dirty="0"/>
          </a:p>
          <a:p>
            <a:r>
              <a:rPr lang="en-AU" altLang="ja-JP" dirty="0"/>
              <a:t>3</a:t>
            </a:r>
            <a:r>
              <a:rPr lang="ja-JP" altLang="en-US" dirty="0"/>
              <a:t>、学校 </a:t>
            </a:r>
            <a:r>
              <a:rPr lang="en-AU" altLang="ja-JP" dirty="0"/>
              <a:t>school</a:t>
            </a:r>
          </a:p>
          <a:p>
            <a:r>
              <a:rPr lang="en-AU" altLang="ja-JP" dirty="0"/>
              <a:t>4</a:t>
            </a:r>
            <a:r>
              <a:rPr lang="ja-JP" altLang="en-US" dirty="0"/>
              <a:t>、公園 </a:t>
            </a:r>
            <a:r>
              <a:rPr lang="en-AU" altLang="ja-JP" dirty="0"/>
              <a:t>park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55779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/>
              <a:t>Answer: </a:t>
            </a:r>
            <a:r>
              <a:rPr lang="ja-JP" altLang="en-US" dirty="0"/>
              <a:t>ランチや、ディナーだけではなく、キャンプとか、おまつりや、災害時もカレーを食べます。</a:t>
            </a:r>
            <a:endParaRPr lang="en-US" altLang="ja-JP" dirty="0"/>
          </a:p>
          <a:p>
            <a:r>
              <a:rPr lang="en-US" altLang="ja-JP" dirty="0"/>
              <a:t>    Curry is not only for everyday lunch and dinner, but also for camping, festivals, and in times of disaster.</a:t>
            </a:r>
          </a:p>
          <a:p>
            <a:r>
              <a:rPr lang="en-US" altLang="ja-JP" dirty="0"/>
              <a:t>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9218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36997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53737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959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ja-JP" dirty="0"/>
              <a:t>Reference: https://www.mod.go.jp/msdf/kanmeshi/tip2.html</a:t>
            </a:r>
          </a:p>
          <a:p>
            <a:endParaRPr lang="en-US" altLang="ja-JP" dirty="0"/>
          </a:p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99281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41258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ja-JP" dirty="0"/>
              <a:t>Translation in simple Japanese: </a:t>
            </a:r>
            <a:r>
              <a:rPr lang="ja-JP" altLang="en-US" dirty="0"/>
              <a:t>日本のカレーは、イギリスのすいへい</a:t>
            </a:r>
            <a:r>
              <a:rPr lang="en-AU" altLang="ja-JP" dirty="0"/>
              <a:t>(Navy)</a:t>
            </a:r>
            <a:r>
              <a:rPr lang="ja-JP" altLang="en-US" dirty="0"/>
              <a:t>からならいました。</a:t>
            </a:r>
            <a:r>
              <a:rPr lang="ja-JP" altLang="en-US" sz="1200" dirty="0">
                <a:solidFill>
                  <a:srgbClr val="C00000"/>
                </a:solidFill>
              </a:rPr>
              <a:t>カレーは、えいようがたくさんあって、たくさん作るのがかんたんで、スパイスが体にいい</a:t>
            </a:r>
            <a:r>
              <a:rPr lang="ja-JP" altLang="en-US" sz="1200" dirty="0">
                <a:solidFill>
                  <a:srgbClr val="C00000"/>
                </a:solidFill>
                <a:cs typeface="+mn-cs"/>
              </a:rPr>
              <a:t>ので、日本のかいぐんも、作るようになりました。</a:t>
            </a:r>
            <a:endParaRPr lang="en-AU" altLang="ja-JP" sz="1200" dirty="0">
              <a:solidFill>
                <a:srgbClr val="C00000"/>
              </a:solidFill>
              <a:cs typeface="+mn-cs"/>
            </a:endParaRPr>
          </a:p>
          <a:p>
            <a:endParaRPr lang="en-AU" altLang="ja-JP" sz="1200" dirty="0">
              <a:solidFill>
                <a:srgbClr val="C00000"/>
              </a:solidFill>
              <a:cs typeface="+mn-cs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During the Meiji era (1868-1912), there were many deaths in the Navy due to diseases caused by vitamin B1 deficiency. To address this, the Japanese Navy adopted curry, a dish already used by the British Royal Navy, due to its excellent nutritional balance, ease of preparation, and large quantities, as well as its delicious taste.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Reference:</a:t>
            </a:r>
            <a:r>
              <a:rPr lang="ja-JP" alt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AU" sz="1200" kern="1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https://www.maff.go.jp/e/policies/market/k_ryouri/search_menu/1089/index.html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AU" sz="1200" kern="1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US" altLang="ja-JP" sz="1200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35620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Photo: AC photo</a:t>
            </a:r>
          </a:p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53578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69425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19157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Reference: </a:t>
            </a:r>
            <a:r>
              <a:rPr lang="en-US" altLang="ja-JP" dirty="0"/>
              <a:t>https://www.sbcurry.com/history/roux/, https://boncurry.jp/all/history/</a:t>
            </a:r>
            <a:endParaRPr lang="en-AU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864470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200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99837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ja-JP" dirty="0"/>
              <a:t>Photo by Wood</a:t>
            </a:r>
          </a:p>
          <a:p>
            <a:endParaRPr lang="en-AU" altLang="ja-JP" dirty="0"/>
          </a:p>
          <a:p>
            <a:endParaRPr lang="en-US" altLang="ja-JP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20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527188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600</a:t>
            </a:r>
            <a:r>
              <a:rPr lang="ja-JP" altLang="en-US" dirty="0"/>
              <a:t>億円（おくえん）＝ </a:t>
            </a:r>
            <a:r>
              <a:rPr lang="en-US" altLang="ja-JP" dirty="0"/>
              <a:t>Approx</a:t>
            </a:r>
            <a:r>
              <a:rPr lang="en-AU" altLang="ja-JP" dirty="0"/>
              <a:t>.</a:t>
            </a:r>
            <a:r>
              <a:rPr lang="ja-JP" altLang="en-US" dirty="0"/>
              <a:t> </a:t>
            </a:r>
            <a:r>
              <a:rPr lang="en-US" altLang="ja-JP" dirty="0"/>
              <a:t>A</a:t>
            </a:r>
            <a:r>
              <a:rPr lang="ja-JP" altLang="en-US" dirty="0"/>
              <a:t>＄ </a:t>
            </a:r>
            <a:r>
              <a:rPr lang="en-AU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6,108,000,000 (August 2024)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21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686400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22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465653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23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808856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65E2-2455-470C-9F43-2B8B76B0AA94}" type="slidenum">
              <a:rPr lang="en-AU" smtClean="0"/>
              <a:t>24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5708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36D12-FD07-48B2-9126-E138D203E50D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6596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3FFC-6E9B-4747-BAD3-19287945D5AB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0576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AF7A2-F641-49CA-9B94-D9017B45261C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439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6AC9-59D9-4712-B3D5-37C9FE4C464C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7666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D20C5-A60E-43B8-A965-D39F25C47B47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231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9B68-4B91-457F-B2D9-8541081CD37E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79040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216DA-63BB-43A5-998F-498672EB4787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0458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87888-D1A5-4011-8DAE-5CB618996860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47218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457AB-B4B9-47FC-98C0-23C47C0149AA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622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E8C5-FBD5-480B-A75D-7BDC44DE7307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523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0FA71-514D-42FE-A733-E5528B97226B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9082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35415-CB31-43E3-B5C2-FCB1EDC22213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458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949D-26D0-476C-9B27-38A7274FD5FE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122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1DC3D-6E00-40FE-A47D-C5C02E37AC73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394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8CF2-A3A6-4A6A-811B-96F5040F88E0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559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F52A-376A-4CD3-8B3C-CC6D0F460B9E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857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4940D-5C53-47FE-9345-444CA449BE2B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171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9C423-F176-4BF8-AE94-260B88909FA4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9633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E053E-47EF-488D-8AF9-FB580C977FED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315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5FB5-273D-4511-A469-4A714C622CAF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45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E11-3C08-4A1C-9F52-92B650D1BB8A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622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7CB9-7415-4585-A640-58C16761261A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49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F6907-B059-4719-896B-C57ADE086C64}" type="datetime1">
              <a:rPr lang="en-AU" smtClean="0"/>
              <a:t>16/10/2026</a:t>
            </a:fld>
            <a:endParaRPr lang="en-AU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©2021 The Japan Foundation, Sydney</a:t>
            </a:r>
            <a:endParaRPr lang="en-AU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DEE4A-18FD-48F2-B9E1-1C3AB93C30A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2757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AU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AU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5BE1B-5217-40B9-B9E1-FA571B1B6729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16/10/2026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©2021 The Japan Foundation, Sydney</a:t>
            </a:r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88B8F-4E74-4F70-8911-0FB7B8C932DB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50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hyperlink" Target="https://www.sbcurry.com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11" Type="http://schemas.openxmlformats.org/officeDocument/2006/relationships/image" Target="../media/image16.png"/><Relationship Id="rId5" Type="http://schemas.openxmlformats.org/officeDocument/2006/relationships/image" Target="../media/image19.jpeg"/><Relationship Id="rId10" Type="http://schemas.openxmlformats.org/officeDocument/2006/relationships/image" Target="../media/image15.png"/><Relationship Id="rId4" Type="http://schemas.openxmlformats.org/officeDocument/2006/relationships/image" Target="../media/image18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microsoft.com/office/2007/relationships/hdphoto" Target="../media/hdphoto2.wdp"/><Relationship Id="rId5" Type="http://schemas.openxmlformats.org/officeDocument/2006/relationships/image" Target="../media/image14.png"/><Relationship Id="rId10" Type="http://schemas.openxmlformats.org/officeDocument/2006/relationships/image" Target="../media/image35.png"/><Relationship Id="rId4" Type="http://schemas.openxmlformats.org/officeDocument/2006/relationships/image" Target="../media/image13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aff.go.jp/e/policies/market/k_ryouri/search_menu/1089/index.html" TargetMode="Externa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F3C75-180F-2300-2768-61473FEB3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98414"/>
            <a:ext cx="9144000" cy="186117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ja-JP" altLang="en-US" sz="4800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カレー</a:t>
            </a:r>
            <a:br>
              <a:rPr lang="en-AU" altLang="ja-JP" b="1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</a:br>
            <a:r>
              <a:rPr lang="en-AU" altLang="ja-JP" sz="4000" b="1" dirty="0">
                <a:latin typeface="Berlin Sans FB Demi" panose="020E0802020502020306" pitchFamily="34" charset="0"/>
                <a:ea typeface="UD Digi Kyokasho NP-B" panose="02020700000000000000" pitchFamily="18" charset="-128"/>
              </a:rPr>
              <a:t>C</a:t>
            </a:r>
            <a:r>
              <a:rPr lang="en-AU" sz="4000" dirty="0">
                <a:latin typeface="Berlin Sans FB Demi" panose="020E0802020502020306" pitchFamily="34" charset="0"/>
              </a:rPr>
              <a:t>urry</a:t>
            </a:r>
            <a:endParaRPr lang="en-AU" sz="4000" dirty="0"/>
          </a:p>
        </p:txBody>
      </p:sp>
      <p:pic>
        <p:nvPicPr>
          <p:cNvPr id="5" name="Google Shape;189;p2" descr="Japan Foundation, Sydney">
            <a:extLst>
              <a:ext uri="{FF2B5EF4-FFF2-40B4-BE49-F238E27FC236}">
                <a16:creationId xmlns:a16="http://schemas.microsoft.com/office/drawing/2014/main" id="{C354E84B-4E2E-3E4A-EFB8-D4DAA6696DD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372200" y="140142"/>
            <a:ext cx="2584376" cy="8969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D711E8-AED1-DCCB-840B-7B6694A04AE8}"/>
              </a:ext>
            </a:extLst>
          </p:cNvPr>
          <p:cNvSpPr txBox="1"/>
          <p:nvPr/>
        </p:nvSpPr>
        <p:spPr>
          <a:xfrm>
            <a:off x="2915816" y="1556792"/>
            <a:ext cx="3168352" cy="83099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latin typeface="+mj-lt"/>
                <a:ea typeface="Yu Gothic" panose="020B0400000000000000" pitchFamily="34" charset="-128"/>
              </a:rPr>
              <a:t>Part 1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7FA436-C4F0-2C8C-948B-563091D77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04363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23528" y="136525"/>
            <a:ext cx="8229600" cy="1143000"/>
          </a:xfrm>
        </p:spPr>
        <p:txBody>
          <a:bodyPr/>
          <a:lstStyle/>
          <a:p>
            <a:r>
              <a:rPr lang="en-US" altLang="ja-JP" dirty="0"/>
              <a:t>Focus questions</a:t>
            </a:r>
            <a:endParaRPr lang="en-AU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683568" y="1628800"/>
            <a:ext cx="8019891" cy="403244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latin typeface="+mj-lt"/>
              </a:rPr>
              <a:t>What is curry to Japanese people?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latin typeface="+mj-lt"/>
              </a:rPr>
              <a:t>Where did curry come from and how did it become popular?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latin typeface="+mj-lt"/>
              </a:rPr>
              <a:t>What types and styles of Japanese curry are available?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latin typeface="+mj-lt"/>
              </a:rPr>
              <a:t>What can we tell about changing lifestyles and food culture in Japanese society though curry? 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5DACD78-4E11-81B2-2B2E-5E23836A0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 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84930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3D351ED-80DE-F744-ACFD-74932393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340768"/>
            <a:ext cx="8148364" cy="136815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AU" altLang="ja-JP" sz="4400" b="0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1. </a:t>
            </a:r>
            <a:r>
              <a:rPr lang="ja-JP" altLang="en-US" sz="4400" b="0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日本のカレーについて</a:t>
            </a:r>
            <a:br>
              <a:rPr lang="en-AU" altLang="ja-JP" sz="4400" b="0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</a:br>
            <a:r>
              <a:rPr lang="ja-JP" altLang="en-US" sz="4400" b="0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しりましょう</a:t>
            </a:r>
            <a:br>
              <a:rPr lang="en-AU" altLang="ja-JP" sz="4400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</a:br>
            <a:r>
              <a:rPr kumimoji="0" lang="en-AU" altLang="ja-JP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UD Digi Kyokasho NK-B" panose="02020700000000000000" pitchFamily="18" charset="-128"/>
                <a:cs typeface="+mj-cs"/>
              </a:rPr>
              <a:t>Let’s learn about Japanese curry</a:t>
            </a:r>
            <a:endParaRPr lang="en-US" sz="3200" dirty="0">
              <a:solidFill>
                <a:srgbClr val="0070C0"/>
              </a:solidFill>
              <a:latin typeface="+mn-lt"/>
              <a:ea typeface="UD Digi Kyokasho NK-B" panose="02020700000000000000" pitchFamily="18" charset="-128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0E13A3D-4D70-EAED-666C-4A69A186C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69211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47807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4488670-F501-F9B2-0BA7-205A27959F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978" y="5082178"/>
            <a:ext cx="1919580" cy="966970"/>
          </a:xfrm>
          <a:prstGeom prst="rect">
            <a:avLst/>
          </a:prstGeom>
        </p:spPr>
      </p:pic>
      <p:sp>
        <p:nvSpPr>
          <p:cNvPr id="8" name="タイトル 1">
            <a:extLst>
              <a:ext uri="{FF2B5EF4-FFF2-40B4-BE49-F238E27FC236}">
                <a16:creationId xmlns:a16="http://schemas.microsoft.com/office/drawing/2014/main" id="{39E2E890-E6A5-CD97-2B9C-84F3935DF4F1}"/>
              </a:ext>
            </a:extLst>
          </p:cNvPr>
          <p:cNvSpPr txBox="1">
            <a:spLocks/>
          </p:cNvSpPr>
          <p:nvPr/>
        </p:nvSpPr>
        <p:spPr>
          <a:xfrm>
            <a:off x="1" y="15455"/>
            <a:ext cx="9143999" cy="1077167"/>
          </a:xfrm>
          <a:prstGeom prst="rect">
            <a:avLst/>
          </a:prstGeom>
          <a:solidFill>
            <a:srgbClr val="DFF0F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ja-JP" altLang="en-US" sz="2000" dirty="0">
                <a:solidFill>
                  <a:prstClr val="black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n-cs"/>
              </a:rPr>
              <a:t>　</a:t>
            </a:r>
            <a:endParaRPr lang="en-AU" sz="3600" dirty="0">
              <a:latin typeface="+mn-lt"/>
              <a:ea typeface="UD Digi Kyokasho NK-B" panose="02020700000000000000" pitchFamily="18" charset="-128"/>
            </a:endParaRPr>
          </a:p>
        </p:txBody>
      </p:sp>
      <p:pic>
        <p:nvPicPr>
          <p:cNvPr id="3074" name="Picture 2" descr="https://1.bp.blogspot.com/-5wzjd-Yumk8/XQjucRrByhI/AAAAAAABTSI/Zb0VzxnUhq4OFsmDk4PY9qVNhk5jiUlCACLcBGAs/s800/ramen_top_syouy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910" y="1330297"/>
            <a:ext cx="1596318" cy="146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0" y="6581001"/>
            <a:ext cx="34895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/>
              <a:t>https://kids.nifty.com/report/202105schoollunch/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-125654" y="61104"/>
            <a:ext cx="92696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いちばんすきな きゅうしょく</a:t>
            </a:r>
            <a:r>
              <a:rPr lang="en-AU" altLang="ja-JP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top3</a:t>
            </a:r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は？</a:t>
            </a:r>
            <a:endParaRPr lang="en-AU" altLang="ja-JP" sz="36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  <a:p>
            <a:pPr algn="ctr"/>
            <a:r>
              <a:rPr lang="en-US" sz="2200" dirty="0">
                <a:ea typeface="UD Digi Kyokasho NP-B" panose="02020700000000000000" pitchFamily="18" charset="-128"/>
              </a:rPr>
              <a:t>What are the top 3 </a:t>
            </a:r>
            <a:r>
              <a:rPr lang="en-US" altLang="ja-JP" sz="2200" dirty="0">
                <a:ea typeface="UD Digi Kyokasho NP-B" panose="02020700000000000000" pitchFamily="18" charset="-128"/>
              </a:rPr>
              <a:t>favourite</a:t>
            </a:r>
            <a:r>
              <a:rPr lang="en-AU" sz="2200" dirty="0">
                <a:ea typeface="UD Digi Kyokasho NP-B" panose="02020700000000000000" pitchFamily="18" charset="-128"/>
              </a:rPr>
              <a:t> school lunches for Japanese primary students?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231613" y="2546939"/>
            <a:ext cx="2277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ハンバーグ</a:t>
            </a:r>
            <a:endParaRPr lang="en-AU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889032" y="4329672"/>
            <a:ext cx="2277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フルーツポンチ</a:t>
            </a:r>
            <a:endParaRPr lang="en-AU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522632" y="4305213"/>
            <a:ext cx="2277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あげパン</a:t>
            </a:r>
            <a:endParaRPr lang="en-AU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359057" y="4304848"/>
            <a:ext cx="2277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わかめごはん</a:t>
            </a:r>
            <a:endParaRPr lang="en-AU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954617" y="6217782"/>
            <a:ext cx="2277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シチュー</a:t>
            </a:r>
            <a:endParaRPr lang="en-AU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30464" y="6198765"/>
            <a:ext cx="2277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カレーライス</a:t>
            </a:r>
            <a:endParaRPr lang="en-AU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359057" y="6213997"/>
            <a:ext cx="2277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からあげ</a:t>
            </a:r>
            <a:endParaRPr lang="en-AU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5" name="ハート 24"/>
          <p:cNvSpPr/>
          <p:nvPr/>
        </p:nvSpPr>
        <p:spPr>
          <a:xfrm>
            <a:off x="5287140" y="4980540"/>
            <a:ext cx="798836" cy="720080"/>
          </a:xfrm>
          <a:prstGeom prst="hear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/>
              <a:t>1</a:t>
            </a:r>
            <a:endParaRPr lang="en-AU" sz="3200" dirty="0"/>
          </a:p>
        </p:txBody>
      </p:sp>
      <p:pic>
        <p:nvPicPr>
          <p:cNvPr id="5" name="Picture 2" descr="フルーツポンチのイラスト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718" y="3030782"/>
            <a:ext cx="1306965" cy="146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テキスト ボックス 26"/>
          <p:cNvSpPr txBox="1"/>
          <p:nvPr/>
        </p:nvSpPr>
        <p:spPr>
          <a:xfrm>
            <a:off x="3480621" y="2559064"/>
            <a:ext cx="2277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スパゲッティ</a:t>
            </a:r>
            <a:endParaRPr lang="en-AU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8" name="ハート 24"/>
          <p:cNvSpPr/>
          <p:nvPr/>
        </p:nvSpPr>
        <p:spPr>
          <a:xfrm>
            <a:off x="2516437" y="3156647"/>
            <a:ext cx="645729" cy="710048"/>
          </a:xfrm>
          <a:prstGeom prst="hear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  <a:endParaRPr lang="en-AU" sz="3200" dirty="0"/>
          </a:p>
        </p:txBody>
      </p:sp>
      <p:sp>
        <p:nvSpPr>
          <p:cNvPr id="29" name="ハート 24"/>
          <p:cNvSpPr/>
          <p:nvPr/>
        </p:nvSpPr>
        <p:spPr>
          <a:xfrm>
            <a:off x="5143295" y="3156647"/>
            <a:ext cx="757241" cy="720080"/>
          </a:xfrm>
          <a:prstGeom prst="hear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  <a:endParaRPr lang="en-AU" sz="3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87261" y="2554467"/>
            <a:ext cx="2277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ラーメン</a:t>
            </a:r>
            <a:endParaRPr lang="en-AU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pic>
        <p:nvPicPr>
          <p:cNvPr id="1026" name="Picture 2" descr="唐揚げのイラスト（レモン付）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466" y="4880958"/>
            <a:ext cx="1496622" cy="136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いわしハンバーグのイラスト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954" y="903473"/>
            <a:ext cx="1617029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ボロネーゼのイラスト（スパゲッティ）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367" y="1208630"/>
            <a:ext cx="1896145" cy="134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わかめご飯のイラスト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056" y="3134661"/>
            <a:ext cx="1184999" cy="117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クリームシチューのイラスト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67" y="4721571"/>
            <a:ext cx="1544540" cy="156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揚げパンのイラスト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178" y="3190711"/>
            <a:ext cx="1225894" cy="116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EA627F7-3E07-AB33-A337-3F1576B29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1937" y="6536937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9904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A8047B42-E7FC-7999-7C90-AF74BF5CB6FF}"/>
              </a:ext>
            </a:extLst>
          </p:cNvPr>
          <p:cNvSpPr txBox="1">
            <a:spLocks/>
          </p:cNvSpPr>
          <p:nvPr/>
        </p:nvSpPr>
        <p:spPr>
          <a:xfrm>
            <a:off x="1" y="15455"/>
            <a:ext cx="9143999" cy="1296144"/>
          </a:xfrm>
          <a:prstGeom prst="rect">
            <a:avLst/>
          </a:prstGeom>
          <a:solidFill>
            <a:srgbClr val="DFF0F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ja-JP" altLang="en-US" sz="2000" dirty="0">
                <a:solidFill>
                  <a:prstClr val="black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n-cs"/>
              </a:rPr>
              <a:t>　</a:t>
            </a:r>
            <a:endParaRPr lang="en-AU" sz="3600" dirty="0">
              <a:latin typeface="+mn-lt"/>
              <a:ea typeface="UD Digi Kyokasho NK-B" panose="02020700000000000000" pitchFamily="18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7058" y="138499"/>
            <a:ext cx="8247251" cy="946706"/>
          </a:xfrm>
        </p:spPr>
        <p:txBody>
          <a:bodyPr>
            <a:normAutofit fontScale="90000"/>
          </a:bodyPr>
          <a:lstStyle/>
          <a:p>
            <a:r>
              <a:rPr lang="ja-JP" altLang="en-US" sz="40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みなさんは カレーがすきですか？</a:t>
            </a:r>
            <a:br>
              <a:rPr lang="en-AU" altLang="ja-JP" sz="40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</a:br>
            <a:r>
              <a:rPr lang="en-AU" altLang="ja-JP" sz="3100" dirty="0">
                <a:latin typeface="+mn-lt"/>
                <a:ea typeface="UD Digi Kyokasho NP-B" panose="02020700000000000000" pitchFamily="18" charset="-128"/>
              </a:rPr>
              <a:t>Do you like curry?</a:t>
            </a:r>
            <a:endParaRPr lang="en-AU" sz="3100" dirty="0">
              <a:latin typeface="+mn-lt"/>
              <a:ea typeface="UD Digi Kyokasho NP-B" panose="02020700000000000000" pitchFamily="18" charset="-128"/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2673922" y="4735285"/>
            <a:ext cx="2231577" cy="1128796"/>
          </a:xfrm>
          <a:prstGeom prst="roundRect">
            <a:avLst/>
          </a:prstGeom>
          <a:solidFill>
            <a:schemeClr val="bg1"/>
          </a:solidFill>
          <a:ln w="63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rgbClr val="4F81BD"/>
                </a:solidFill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いつ</a:t>
            </a:r>
            <a:r>
              <a:rPr lang="en-US" altLang="ja-JP" sz="2800" dirty="0">
                <a:solidFill>
                  <a:srgbClr val="4F81BD"/>
                </a:solidFill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When?</a:t>
            </a:r>
            <a:endParaRPr lang="en-AU" sz="2800" dirty="0">
              <a:solidFill>
                <a:srgbClr val="4F81BD"/>
              </a:solidFill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2674197" y="3230973"/>
            <a:ext cx="2231577" cy="1128796"/>
          </a:xfrm>
          <a:prstGeom prst="roundRect">
            <a:avLst/>
          </a:prstGeom>
          <a:solidFill>
            <a:schemeClr val="bg1"/>
          </a:solidFill>
          <a:ln w="63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rgbClr val="4F81BD"/>
                </a:solidFill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どこで</a:t>
            </a:r>
            <a:endParaRPr lang="en-US" altLang="ja-JP" sz="3600" dirty="0">
              <a:solidFill>
                <a:srgbClr val="4F81BD"/>
              </a:solidFill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 algn="ctr"/>
            <a:r>
              <a:rPr lang="en-US" altLang="ja-JP" sz="2800" dirty="0">
                <a:solidFill>
                  <a:srgbClr val="4F81BD"/>
                </a:solidFill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Where?</a:t>
            </a:r>
            <a:endParaRPr lang="en-AU" sz="2800" dirty="0">
              <a:solidFill>
                <a:srgbClr val="4F81BD"/>
              </a:solidFill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2674197" y="1796021"/>
            <a:ext cx="2231577" cy="1128796"/>
          </a:xfrm>
          <a:prstGeom prst="roundRect">
            <a:avLst/>
          </a:prstGeom>
          <a:solidFill>
            <a:schemeClr val="bg1"/>
          </a:solidFill>
          <a:ln w="63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solidFill>
                  <a:srgbClr val="4F81BD"/>
                </a:solidFill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どのくらい</a:t>
            </a:r>
            <a:endParaRPr lang="en-US" altLang="ja-JP" sz="3200" dirty="0">
              <a:solidFill>
                <a:srgbClr val="4F81BD"/>
              </a:solidFill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 algn="ctr"/>
            <a:r>
              <a:rPr lang="en-US" sz="2400" dirty="0">
                <a:solidFill>
                  <a:srgbClr val="4F81BD"/>
                </a:solidFill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How often?</a:t>
            </a:r>
            <a:endParaRPr lang="en-AU" sz="2400" dirty="0">
              <a:solidFill>
                <a:srgbClr val="4F81BD"/>
              </a:solidFill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184858" y="3500784"/>
            <a:ext cx="3959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カレーをたべますか？</a:t>
            </a:r>
            <a:endParaRPr lang="en-AU" sz="32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DEB3673-EC27-E12C-19A5-1246189F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2883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11" name="テキスト ボックス 6">
            <a:extLst>
              <a:ext uri="{FF2B5EF4-FFF2-40B4-BE49-F238E27FC236}">
                <a16:creationId xmlns:a16="http://schemas.microsoft.com/office/drawing/2014/main" id="{D46C79DD-EF64-F30F-40BF-180EFE51F855}"/>
              </a:ext>
            </a:extLst>
          </p:cNvPr>
          <p:cNvSpPr txBox="1"/>
          <p:nvPr/>
        </p:nvSpPr>
        <p:spPr>
          <a:xfrm>
            <a:off x="303077" y="3501210"/>
            <a:ext cx="2231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みなさんは</a:t>
            </a:r>
            <a:endParaRPr lang="en-AU" sz="32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3" name="テキスト ボックス 6">
            <a:extLst>
              <a:ext uri="{FF2B5EF4-FFF2-40B4-BE49-F238E27FC236}">
                <a16:creationId xmlns:a16="http://schemas.microsoft.com/office/drawing/2014/main" id="{5C982985-8F76-4190-7BB3-91F35F7FB356}"/>
              </a:ext>
            </a:extLst>
          </p:cNvPr>
          <p:cNvSpPr txBox="1"/>
          <p:nvPr/>
        </p:nvSpPr>
        <p:spPr>
          <a:xfrm>
            <a:off x="5184858" y="2110196"/>
            <a:ext cx="3959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カレーをたべますか？</a:t>
            </a:r>
            <a:endParaRPr lang="en-AU" sz="32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4" name="テキスト ボックス 6">
            <a:extLst>
              <a:ext uri="{FF2B5EF4-FFF2-40B4-BE49-F238E27FC236}">
                <a16:creationId xmlns:a16="http://schemas.microsoft.com/office/drawing/2014/main" id="{EACE02BB-3D55-AEA6-C3FB-44DE0EA06CA7}"/>
              </a:ext>
            </a:extLst>
          </p:cNvPr>
          <p:cNvSpPr txBox="1"/>
          <p:nvPr/>
        </p:nvSpPr>
        <p:spPr>
          <a:xfrm>
            <a:off x="310298" y="2127229"/>
            <a:ext cx="2231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みなさんは</a:t>
            </a:r>
            <a:endParaRPr lang="en-AU" sz="32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5" name="テキスト ボックス 6">
            <a:extLst>
              <a:ext uri="{FF2B5EF4-FFF2-40B4-BE49-F238E27FC236}">
                <a16:creationId xmlns:a16="http://schemas.microsoft.com/office/drawing/2014/main" id="{80E40D71-92CB-5820-0BA8-56A5967CCAB4}"/>
              </a:ext>
            </a:extLst>
          </p:cNvPr>
          <p:cNvSpPr txBox="1"/>
          <p:nvPr/>
        </p:nvSpPr>
        <p:spPr>
          <a:xfrm>
            <a:off x="5184858" y="5008195"/>
            <a:ext cx="3959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カレーをたべますか？</a:t>
            </a:r>
            <a:endParaRPr lang="en-AU" sz="32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16" name="テキスト ボックス 6">
            <a:extLst>
              <a:ext uri="{FF2B5EF4-FFF2-40B4-BE49-F238E27FC236}">
                <a16:creationId xmlns:a16="http://schemas.microsoft.com/office/drawing/2014/main" id="{530CC466-6167-171E-68C2-7AB9CFD78180}"/>
              </a:ext>
            </a:extLst>
          </p:cNvPr>
          <p:cNvSpPr txBox="1"/>
          <p:nvPr/>
        </p:nvSpPr>
        <p:spPr>
          <a:xfrm>
            <a:off x="251520" y="5008195"/>
            <a:ext cx="2231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みなさんは</a:t>
            </a:r>
            <a:endParaRPr lang="en-AU" sz="32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427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7" grpId="1"/>
      <p:bldP spid="11" grpId="0"/>
      <p:bldP spid="11" grpId="1"/>
      <p:bldP spid="13" grpId="0"/>
      <p:bldP spid="13" grpId="1"/>
      <p:bldP spid="14" grpId="0"/>
      <p:bldP spid="14" grpId="1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1DCB6F66-AD40-BC02-BEDD-83968DCB364F}"/>
              </a:ext>
            </a:extLst>
          </p:cNvPr>
          <p:cNvSpPr txBox="1">
            <a:spLocks/>
          </p:cNvSpPr>
          <p:nvPr/>
        </p:nvSpPr>
        <p:spPr>
          <a:xfrm>
            <a:off x="1" y="15455"/>
            <a:ext cx="9143999" cy="1296144"/>
          </a:xfrm>
          <a:prstGeom prst="rect">
            <a:avLst/>
          </a:prstGeom>
          <a:solidFill>
            <a:srgbClr val="DFF0F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Digi Kyokasho NK-B" panose="02020700000000000000" pitchFamily="18" charset="-128"/>
                <a:ea typeface="UD Digi Kyokasho NK-B" panose="02020700000000000000" pitchFamily="18" charset="-128"/>
                <a:cs typeface="+mn-cs"/>
              </a:rPr>
              <a:t>日本で どのくらいたべますか？</a:t>
            </a:r>
            <a:endParaRPr kumimoji="0" lang="en-US" altLang="ja-JP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D Digi Kyokasho NK-B" panose="02020700000000000000" pitchFamily="18" charset="-128"/>
              <a:ea typeface="UD Digi Kyokasho NK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UD Digi Kyokasho NK-B" panose="02020700000000000000" pitchFamily="18" charset="-128"/>
                <a:cs typeface="+mn-cs"/>
              </a:rPr>
              <a:t>How often do people eat curry in Japan?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UD Digi Kyokasho NK-B" panose="02020700000000000000" pitchFamily="18" charset="-128"/>
              <a:cs typeface="+mn-cs"/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617084" y="1847770"/>
            <a:ext cx="3195202" cy="100839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1</a:t>
            </a: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か月に</a:t>
            </a:r>
            <a:r>
              <a:rPr lang="en-US" altLang="ja-JP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1</a:t>
            </a: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回</a:t>
            </a:r>
            <a:endParaRPr lang="en-AU" sz="28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5417736" y="1874077"/>
            <a:ext cx="3195202" cy="99177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1</a:t>
            </a: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しゅうかんに</a:t>
            </a:r>
            <a:r>
              <a:rPr lang="en-US" altLang="ja-JP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1</a:t>
            </a: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回</a:t>
            </a:r>
            <a:endParaRPr lang="en-AU" sz="28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769190" y="5059213"/>
            <a:ext cx="3195202" cy="107607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2</a:t>
            </a: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か月に</a:t>
            </a:r>
            <a:r>
              <a:rPr lang="en-US" altLang="ja-JP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1</a:t>
            </a: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回</a:t>
            </a:r>
            <a:endParaRPr lang="en-AU" sz="28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5647685" y="5090144"/>
            <a:ext cx="3195202" cy="106865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2</a:t>
            </a: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しゅうかんに</a:t>
            </a:r>
            <a:r>
              <a:rPr lang="en-US" altLang="ja-JP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1</a:t>
            </a: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回</a:t>
            </a:r>
            <a:endParaRPr lang="en-AU" sz="28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4499992" y="1762251"/>
            <a:ext cx="1241090" cy="11605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>
            <a:off x="3543152" y="2870077"/>
            <a:ext cx="5622092" cy="2055476"/>
            <a:chOff x="3595642" y="2957700"/>
            <a:chExt cx="5622092" cy="2055476"/>
          </a:xfrm>
        </p:grpSpPr>
        <p:sp>
          <p:nvSpPr>
            <p:cNvPr id="22" name="テキスト ボックス 21"/>
            <p:cNvSpPr txBox="1"/>
            <p:nvPr/>
          </p:nvSpPr>
          <p:spPr>
            <a:xfrm>
              <a:off x="4181057" y="2957700"/>
              <a:ext cx="5036677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40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１年で</a:t>
              </a:r>
              <a:endParaRPr lang="en-US" altLang="ja-JP" sz="4000" dirty="0">
                <a:latin typeface="UD Digi Kyokasho NK-R" panose="02020400000000000000" pitchFamily="18" charset="-128"/>
                <a:ea typeface="UD Digi Kyokasho NK-R" panose="02020400000000000000" pitchFamily="18" charset="-128"/>
              </a:endParaRPr>
            </a:p>
            <a:p>
              <a:r>
                <a:rPr lang="en-US" altLang="ja-JP" sz="40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10,000,000,000</a:t>
              </a:r>
              <a:r>
                <a:rPr lang="ja-JP" altLang="en-US" sz="40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皿</a:t>
              </a:r>
              <a:endParaRPr lang="en-US" altLang="ja-JP" sz="4000" dirty="0">
                <a:latin typeface="UD Digi Kyokasho NK-R" panose="02020400000000000000" pitchFamily="18" charset="-128"/>
                <a:ea typeface="UD Digi Kyokasho NK-R" panose="02020400000000000000" pitchFamily="18" charset="-128"/>
              </a:endParaRPr>
            </a:p>
            <a:p>
              <a:r>
                <a:rPr lang="en-US" altLang="ja-JP" sz="24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	</a:t>
              </a:r>
              <a:r>
                <a:rPr lang="ja-JP" altLang="en-US" sz="24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（１</a:t>
              </a:r>
              <a:r>
                <a:rPr lang="en-AU" altLang="ja-JP" sz="24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00 </a:t>
              </a:r>
              <a:r>
                <a:rPr lang="ja-JP" altLang="en-US" sz="2400" dirty="0">
                  <a:latin typeface="UD Digi Kyokasho NK-R" panose="02020400000000000000" pitchFamily="18" charset="-128"/>
                  <a:ea typeface="UD Digi Kyokasho NK-R" panose="02020400000000000000" pitchFamily="18" charset="-128"/>
                </a:rPr>
                <a:t>おく）</a:t>
              </a:r>
              <a:endParaRPr lang="en-AU" sz="4000" dirty="0">
                <a:latin typeface="UD Digi Kyokasho NK-R" panose="02020400000000000000" pitchFamily="18" charset="-128"/>
                <a:ea typeface="UD Digi Kyokasho NK-R" panose="02020400000000000000" pitchFamily="18" charset="-128"/>
              </a:endParaRPr>
            </a:p>
          </p:txBody>
        </p:sp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2482" y="4460852"/>
              <a:ext cx="747274" cy="517487"/>
            </a:xfrm>
            <a:prstGeom prst="rect">
              <a:avLst/>
            </a:prstGeom>
          </p:spPr>
        </p:pic>
        <p:pic>
          <p:nvPicPr>
            <p:cNvPr id="34" name="図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642" y="3382799"/>
              <a:ext cx="747274" cy="517487"/>
            </a:xfrm>
            <a:prstGeom prst="rect">
              <a:avLst/>
            </a:prstGeom>
          </p:spPr>
        </p:pic>
        <p:pic>
          <p:nvPicPr>
            <p:cNvPr id="35" name="図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3469" y="4460852"/>
              <a:ext cx="747274" cy="517487"/>
            </a:xfrm>
            <a:prstGeom prst="rect">
              <a:avLst/>
            </a:prstGeom>
          </p:spPr>
        </p:pic>
        <p:pic>
          <p:nvPicPr>
            <p:cNvPr id="36" name="図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4383" y="4495689"/>
              <a:ext cx="747274" cy="517487"/>
            </a:xfrm>
            <a:prstGeom prst="rect">
              <a:avLst/>
            </a:prstGeom>
          </p:spPr>
        </p:pic>
        <p:pic>
          <p:nvPicPr>
            <p:cNvPr id="37" name="図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1320" y="4495689"/>
              <a:ext cx="747274" cy="517487"/>
            </a:xfrm>
            <a:prstGeom prst="rect">
              <a:avLst/>
            </a:prstGeom>
          </p:spPr>
        </p:pic>
      </p:grpSp>
      <p:sp>
        <p:nvSpPr>
          <p:cNvPr id="2" name="テキスト ボックス 1"/>
          <p:cNvSpPr txBox="1"/>
          <p:nvPr/>
        </p:nvSpPr>
        <p:spPr>
          <a:xfrm>
            <a:off x="1694620" y="1865071"/>
            <a:ext cx="165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げつ　　 かい</a:t>
            </a:r>
            <a:endParaRPr lang="en-AU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43643" y="5059213"/>
            <a:ext cx="1748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げつ　　 かい</a:t>
            </a:r>
            <a:endParaRPr lang="en-AU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783165" y="1874077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かい</a:t>
            </a:r>
            <a:endParaRPr lang="en-AU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8028384" y="511881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かい</a:t>
            </a:r>
            <a:endParaRPr lang="en-AU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8344878" y="3275784"/>
            <a:ext cx="66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Yu Gothic" panose="020B0400000000000000" pitchFamily="34" charset="-128"/>
                <a:ea typeface="Yu Gothic" panose="020B0400000000000000" pitchFamily="34" charset="-128"/>
              </a:rPr>
              <a:t>さら</a:t>
            </a:r>
            <a:endParaRPr lang="en-US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27" name="Picture 8" descr="指の数え方のイラスト「1」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47" y="1745039"/>
            <a:ext cx="800467" cy="101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指の数え方のイラスト「2」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817" y="1836683"/>
            <a:ext cx="761025" cy="96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指の数え方のイラスト「3」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13" y="5059213"/>
            <a:ext cx="800794" cy="101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指の数え方のイラスト「4」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156474"/>
            <a:ext cx="741960" cy="94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028" y="33322"/>
            <a:ext cx="1907704" cy="1907704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FC6C746-D831-1B23-D6EB-8F6C56156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18597" y="6457362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CBE925-2EBD-3E96-E66C-E84AB427BB16}"/>
              </a:ext>
            </a:extLst>
          </p:cNvPr>
          <p:cNvSpPr txBox="1"/>
          <p:nvPr/>
        </p:nvSpPr>
        <p:spPr>
          <a:xfrm>
            <a:off x="1515156" y="2568415"/>
            <a:ext cx="15197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altLang="ja-JP" dirty="0"/>
              <a:t>once a month</a:t>
            </a:r>
            <a:endParaRPr lang="en-US" altLang="ja-JP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621B49-4D1D-FBD0-2134-A0DBCD2767B4}"/>
              </a:ext>
            </a:extLst>
          </p:cNvPr>
          <p:cNvSpPr txBox="1"/>
          <p:nvPr/>
        </p:nvSpPr>
        <p:spPr>
          <a:xfrm>
            <a:off x="6324988" y="2575225"/>
            <a:ext cx="15197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altLang="ja-JP" dirty="0"/>
              <a:t>once a week</a:t>
            </a:r>
            <a:endParaRPr lang="en-US" altLang="ja-JP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A294FA-9AF3-1014-3871-669144225FDE}"/>
              </a:ext>
            </a:extLst>
          </p:cNvPr>
          <p:cNvSpPr txBox="1"/>
          <p:nvPr/>
        </p:nvSpPr>
        <p:spPr>
          <a:xfrm>
            <a:off x="1119392" y="5822964"/>
            <a:ext cx="2560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altLang="ja-JP" dirty="0"/>
              <a:t>once every two months</a:t>
            </a:r>
            <a:endParaRPr lang="en-US" altLang="ja-JP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A13D6C-D6B0-3AA9-F53B-9A277027F4DC}"/>
              </a:ext>
            </a:extLst>
          </p:cNvPr>
          <p:cNvSpPr txBox="1"/>
          <p:nvPr/>
        </p:nvSpPr>
        <p:spPr>
          <a:xfrm>
            <a:off x="6085450" y="5842314"/>
            <a:ext cx="2560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altLang="ja-JP" dirty="0"/>
              <a:t>once every two weeks</a:t>
            </a:r>
            <a:endParaRPr lang="en-US" altLang="ja-JP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385D62-2520-9E85-3138-E560939E04A8}"/>
              </a:ext>
            </a:extLst>
          </p:cNvPr>
          <p:cNvSpPr txBox="1"/>
          <p:nvPr/>
        </p:nvSpPr>
        <p:spPr>
          <a:xfrm>
            <a:off x="82455" y="6494208"/>
            <a:ext cx="3576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+mn-cs"/>
              </a:rPr>
              <a:t>Reference: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/>
              </a:rPr>
              <a:t>S&amp;B</a:t>
            </a:r>
            <a:r>
              <a:rPr kumimoji="0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+mn-cs"/>
                <a:hlinkClick r:id="rId9"/>
              </a:rPr>
              <a:t>カレー</a:t>
            </a: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+mn-cs"/>
                <a:hlinkClick r:id="rId9"/>
              </a:rPr>
              <a:t>.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/>
              </a:rPr>
              <a:t>com (sbcurry.com)</a:t>
            </a:r>
            <a:endParaRPr kumimoji="0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39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5436096" y="1916832"/>
            <a:ext cx="3195202" cy="64807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レストラン</a:t>
            </a:r>
            <a:endParaRPr lang="en-AU" sz="28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625897" y="4353535"/>
            <a:ext cx="3195202" cy="64807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 err="1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がっ</a:t>
            </a: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こう</a:t>
            </a:r>
            <a:endParaRPr lang="en-AU" sz="28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5401898" y="4377943"/>
            <a:ext cx="319520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こうえん</a:t>
            </a:r>
            <a:endParaRPr lang="en-AU" sz="28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18" name="円/楕円 17"/>
          <p:cNvSpPr/>
          <p:nvPr/>
        </p:nvSpPr>
        <p:spPr>
          <a:xfrm>
            <a:off x="4727175" y="1654761"/>
            <a:ext cx="1241090" cy="11605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127477" y="4043862"/>
            <a:ext cx="1241090" cy="11605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4830461" y="4062759"/>
            <a:ext cx="1241090" cy="11605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028" name="Picture 4" descr="C:\Users\himiko.nw\Desktop\building_food_family_restaura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719" y="2550759"/>
            <a:ext cx="1744052" cy="174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imiko.nw\Desktop\tatemono_gakkou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375" y="5065335"/>
            <a:ext cx="1786452" cy="159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角丸四角形 5"/>
          <p:cNvSpPr/>
          <p:nvPr/>
        </p:nvSpPr>
        <p:spPr>
          <a:xfrm>
            <a:off x="625897" y="1868779"/>
            <a:ext cx="3195202" cy="6480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いえ</a:t>
            </a:r>
            <a:endParaRPr lang="en-AU" sz="28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53139" y="1601803"/>
            <a:ext cx="1241090" cy="116059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031" name="Picture 7" descr="C:\Users\himiko.nw\Desktop\bg_hous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904" y="2595412"/>
            <a:ext cx="1612072" cy="161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himiko.nw\Desktop\bench_woma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544" y="5036122"/>
            <a:ext cx="1366805" cy="154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指の数え方のイラスト「1」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17" y="1669992"/>
            <a:ext cx="800467" cy="101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指の数え方のイラスト「2」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592" y="1761636"/>
            <a:ext cx="761025" cy="96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指の数え方のイラスト「3」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5" y="4096519"/>
            <a:ext cx="800794" cy="101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指の数え方のイラスト「4」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597" y="4193780"/>
            <a:ext cx="741960" cy="94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9A457C4-E826-4123-C967-5E7F226D47BF}"/>
              </a:ext>
            </a:extLst>
          </p:cNvPr>
          <p:cNvSpPr txBox="1">
            <a:spLocks/>
          </p:cNvSpPr>
          <p:nvPr/>
        </p:nvSpPr>
        <p:spPr>
          <a:xfrm>
            <a:off x="1" y="15455"/>
            <a:ext cx="9143999" cy="1296144"/>
          </a:xfrm>
          <a:prstGeom prst="rect">
            <a:avLst/>
          </a:prstGeom>
          <a:solidFill>
            <a:srgbClr val="DFF0F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Digi Kyokasho NK-B" panose="02020700000000000000" pitchFamily="18" charset="-128"/>
                <a:ea typeface="UD Digi Kyokasho NK-B" panose="02020700000000000000" pitchFamily="18" charset="-128"/>
                <a:cs typeface="+mn-cs"/>
              </a:rPr>
              <a:t>日本の どこでたべますか？</a:t>
            </a:r>
            <a:endParaRPr kumimoji="0" lang="en-US" altLang="ja-JP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D Digi Kyokasho NK-B" panose="02020700000000000000" pitchFamily="18" charset="-128"/>
              <a:ea typeface="UD Digi Kyokasho NK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UD Digi Kyokasho NK-B" panose="02020700000000000000" pitchFamily="18" charset="-128"/>
                <a:cs typeface="+mn-cs"/>
              </a:rPr>
              <a:t>Where do people eat curry in Japan?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UD Digi Kyokasho NK-B" panose="02020700000000000000" pitchFamily="18" charset="-128"/>
              <a:cs typeface="+mn-cs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045" y="33164"/>
            <a:ext cx="1907704" cy="1907704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38B1582-D617-F703-8A1A-8042C3E10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9256" y="6538642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4706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100435" y="172079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キャンプ</a:t>
            </a:r>
            <a:endParaRPr lang="en-AU" sz="36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6" name="テキスト ボックス 2"/>
          <p:cNvSpPr txBox="1"/>
          <p:nvPr/>
        </p:nvSpPr>
        <p:spPr>
          <a:xfrm>
            <a:off x="548608" y="284782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おまつり</a:t>
            </a:r>
            <a:endParaRPr lang="en-AU" sz="36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8" name="テキスト ボックス 6"/>
          <p:cNvSpPr txBox="1"/>
          <p:nvPr/>
        </p:nvSpPr>
        <p:spPr>
          <a:xfrm>
            <a:off x="6257473" y="274682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さいがい</a:t>
            </a:r>
            <a:endParaRPr lang="en-AU" sz="36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75203" y="3318413"/>
            <a:ext cx="3468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a typeface="UD Digi Kyokasho NK-R" panose="02020400000000000000" pitchFamily="18" charset="-128"/>
              </a:rPr>
              <a:t>Disaster soup kitchen</a:t>
            </a:r>
            <a:endParaRPr lang="en-AU" sz="2400" dirty="0">
              <a:ea typeface="UD Digi Kyokasho NK-R" panose="02020400000000000000" pitchFamily="18" charset="-12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928" y="2083445"/>
            <a:ext cx="2448272" cy="217509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67" y="3788030"/>
            <a:ext cx="1155609" cy="16337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984" y="3918683"/>
            <a:ext cx="2448272" cy="255360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27A44B9-FA10-D16C-21A8-ED50BE7100DD}"/>
              </a:ext>
            </a:extLst>
          </p:cNvPr>
          <p:cNvSpPr txBox="1">
            <a:spLocks/>
          </p:cNvSpPr>
          <p:nvPr/>
        </p:nvSpPr>
        <p:spPr>
          <a:xfrm>
            <a:off x="1" y="15455"/>
            <a:ext cx="9143999" cy="1296144"/>
          </a:xfrm>
          <a:prstGeom prst="rect">
            <a:avLst/>
          </a:prstGeom>
          <a:solidFill>
            <a:srgbClr val="DFF0F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D Digi Kyokasho NK-B" panose="02020700000000000000" pitchFamily="18" charset="-128"/>
                <a:ea typeface="UD Digi Kyokasho NK-B" panose="02020700000000000000" pitchFamily="18" charset="-128"/>
                <a:cs typeface="+mn-cs"/>
              </a:rPr>
              <a:t>日本でどんなとき カレーをたべますか？</a:t>
            </a:r>
            <a:endParaRPr kumimoji="0" lang="en-US" altLang="ja-JP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D Digi Kyokasho NK-B" panose="02020700000000000000" pitchFamily="18" charset="-128"/>
              <a:ea typeface="UD Digi Kyokasho NK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+mn-lt"/>
                <a:ea typeface="UD Digi Kyokasho NK-B" panose="02020700000000000000" pitchFamily="18" charset="-128"/>
                <a:cs typeface="+mn-cs"/>
              </a:rPr>
              <a:t>In Japan, </a:t>
            </a:r>
            <a:r>
              <a:rPr lang="en-AU" altLang="ja-JP" sz="2400" dirty="0">
                <a:ea typeface="UD Digi Kyokasho NK-B" panose="02020700000000000000" pitchFamily="18" charset="-128"/>
                <a:cs typeface="+mn-cs"/>
              </a:rPr>
              <a:t>besides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UD Digi Kyokasho NK-B" panose="02020700000000000000" pitchFamily="18" charset="-128"/>
                <a:cs typeface="+mn-cs"/>
              </a:rPr>
              <a:t>regular meals when do people eat curry?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UD Digi Kyokasho NK-B" panose="02020700000000000000" pitchFamily="18" charset="-128"/>
              <a:cs typeface="+mn-cs"/>
            </a:endParaRPr>
          </a:p>
        </p:txBody>
      </p:sp>
      <p:pic>
        <p:nvPicPr>
          <p:cNvPr id="5" name="図 8">
            <a:extLst>
              <a:ext uri="{FF2B5EF4-FFF2-40B4-BE49-F238E27FC236}">
                <a16:creationId xmlns:a16="http://schemas.microsoft.com/office/drawing/2014/main" id="{BE08A909-62E0-56B2-0F34-3FEBA529FA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93" y="434845"/>
            <a:ext cx="1907704" cy="1907704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490086D-0233-2A4F-A999-E743C3AFC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7343" y="6499052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50A9CA-1E15-9C39-3936-5BC275E3CF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777" y="3650322"/>
            <a:ext cx="1759759" cy="13882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B5E3FA-076D-8545-F533-6975C5BFEE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064" y="4828384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2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01492"/>
            <a:ext cx="8229600" cy="1143000"/>
          </a:xfrm>
        </p:spPr>
        <p:txBody>
          <a:bodyPr>
            <a:noAutofit/>
          </a:bodyPr>
          <a:lstStyle/>
          <a:p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これは日本のカレーです</a:t>
            </a:r>
            <a:endParaRPr lang="en-AU" sz="36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7003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D3BED7F8-3992-5CC7-C96B-3DDEBDED8568}"/>
              </a:ext>
            </a:extLst>
          </p:cNvPr>
          <p:cNvSpPr/>
          <p:nvPr/>
        </p:nvSpPr>
        <p:spPr>
          <a:xfrm>
            <a:off x="1187623" y="5525610"/>
            <a:ext cx="6768752" cy="975643"/>
          </a:xfrm>
          <a:prstGeom prst="wedgeRoundRectCallout">
            <a:avLst>
              <a:gd name="adj1" fmla="val 49303"/>
              <a:gd name="adj2" fmla="val 3297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800" dirty="0"/>
              <a:t>How did curry become so popular in Japan? </a:t>
            </a:r>
          </a:p>
          <a:p>
            <a:pPr algn="ctr"/>
            <a:r>
              <a:rPr lang="en-AU" sz="2800" dirty="0"/>
              <a:t>Let’s find out.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43FBBE0-64A8-C8B7-2236-155A1DDED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3" y="1499894"/>
            <a:ext cx="6767147" cy="35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73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23762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AU" altLang="ja-JP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2.</a:t>
            </a:r>
            <a:r>
              <a:rPr lang="ja-JP" altLang="en-US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 日本のカレーはどこから？</a:t>
            </a:r>
            <a:br>
              <a:rPr lang="en-AU" altLang="ja-JP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</a:br>
            <a:r>
              <a:rPr lang="en-AU" altLang="ja-JP" sz="3200" dirty="0">
                <a:solidFill>
                  <a:srgbClr val="0070C0"/>
                </a:solidFill>
                <a:latin typeface="+mn-lt"/>
                <a:ea typeface="UD Digi Kyokasho NK-B" panose="02020700000000000000" pitchFamily="18" charset="-128"/>
              </a:rPr>
              <a:t>Where is Japanese curry from?</a:t>
            </a:r>
            <a:endParaRPr lang="en-US" strike="sngStrike" dirty="0">
              <a:solidFill>
                <a:srgbClr val="0070C0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7003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37933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25920" y="0"/>
            <a:ext cx="9143999" cy="1279044"/>
          </a:xfrm>
          <a:solidFill>
            <a:srgbClr val="DFF0F5"/>
          </a:solidFill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ja-JP" altLang="en-US" sz="3600" dirty="0">
                <a:solidFill>
                  <a:prstClr val="black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n-cs"/>
              </a:rPr>
              <a:t>　 日本のカレーはどこから きましたか。</a:t>
            </a:r>
            <a:br>
              <a:rPr lang="en-US" altLang="ja-JP" sz="3600" dirty="0">
                <a:solidFill>
                  <a:prstClr val="black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+mn-cs"/>
              </a:rPr>
            </a:br>
            <a:r>
              <a:rPr lang="en-US" altLang="ja-JP" sz="2700" dirty="0">
                <a:solidFill>
                  <a:prstClr val="black"/>
                </a:solidFill>
                <a:latin typeface="+mn-lt"/>
                <a:ea typeface="UD Digi Kyokasho NK-B" panose="02020700000000000000" pitchFamily="18" charset="-128"/>
                <a:cs typeface="+mn-cs"/>
              </a:rPr>
              <a:t>Where did Japanese curry come from?</a:t>
            </a:r>
            <a:endParaRPr lang="en-AU" sz="3600" dirty="0">
              <a:latin typeface="+mn-lt"/>
              <a:ea typeface="UD Digi Kyokasho NK-B" panose="02020700000000000000" pitchFamily="18" charset="-128"/>
            </a:endParaRPr>
          </a:p>
        </p:txBody>
      </p:sp>
      <p:pic>
        <p:nvPicPr>
          <p:cNvPr id="1026" name="Picture 2" descr="https://4.bp.blogspot.com/-LzZwHtzb0Ec/U2tInZJR-yI/AAAAAAAAgfU/h3d6BYuqUEs/s800/United-States-of-Americ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63" y="4149080"/>
            <a:ext cx="2538840" cy="172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4.bp.blogspot.com/-cmir50xmDKc/U2tIoZdlayI/AAAAAAAAgfY/2HJDsGA9fsE/s800/United-Kingdo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178" y="4180168"/>
            <a:ext cx="2550447" cy="173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3.bp.blogspot.com/-ARck-TV1KHQ/U2tHqbFBcnI/AAAAAAAAgRY/Gc_c5lyNSow/s800/Thailan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802" y="4110096"/>
            <a:ext cx="2653425" cy="180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指の数え方のイラスト「1」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0258"/>
            <a:ext cx="11239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指の数え方のイラスト「2」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1840258"/>
            <a:ext cx="11239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指の数え方のイラスト「3」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539" y="1853844"/>
            <a:ext cx="11239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テキスト ボックス 2"/>
          <p:cNvSpPr txBox="1"/>
          <p:nvPr/>
        </p:nvSpPr>
        <p:spPr>
          <a:xfrm>
            <a:off x="680187" y="3463765"/>
            <a:ext cx="202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アメリカ</a:t>
            </a:r>
            <a:endParaRPr lang="en-AU" sz="36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2" name="テキスト ボックス 2"/>
          <p:cNvSpPr txBox="1"/>
          <p:nvPr/>
        </p:nvSpPr>
        <p:spPr>
          <a:xfrm>
            <a:off x="3510790" y="3479544"/>
            <a:ext cx="2095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イギリス</a:t>
            </a:r>
            <a:endParaRPr lang="en-AU" sz="36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3" name="テキスト ボックス 2"/>
          <p:cNvSpPr txBox="1"/>
          <p:nvPr/>
        </p:nvSpPr>
        <p:spPr>
          <a:xfrm>
            <a:off x="6784414" y="346376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タイ</a:t>
            </a:r>
            <a:endParaRPr lang="en-AU" sz="36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4" name="円/楕円 20"/>
          <p:cNvSpPr/>
          <p:nvPr/>
        </p:nvSpPr>
        <p:spPr>
          <a:xfrm>
            <a:off x="3510790" y="3371970"/>
            <a:ext cx="2191931" cy="8299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8639418-433F-B241-C91B-7C64CD4A3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07003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202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58" y="116632"/>
            <a:ext cx="8590826" cy="4857721"/>
          </a:xfrm>
          <a:prstGeom prst="rect">
            <a:avLst/>
          </a:prstGeom>
        </p:spPr>
      </p:pic>
      <p:sp>
        <p:nvSpPr>
          <p:cNvPr id="5" name="星 10 4"/>
          <p:cNvSpPr/>
          <p:nvPr/>
        </p:nvSpPr>
        <p:spPr>
          <a:xfrm>
            <a:off x="2367957" y="2796342"/>
            <a:ext cx="432048" cy="432048"/>
          </a:xfrm>
          <a:prstGeom prst="star10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星 10 5"/>
          <p:cNvSpPr/>
          <p:nvPr/>
        </p:nvSpPr>
        <p:spPr>
          <a:xfrm>
            <a:off x="571655" y="1326291"/>
            <a:ext cx="432048" cy="432048"/>
          </a:xfrm>
          <a:prstGeom prst="star10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星 10 6"/>
          <p:cNvSpPr/>
          <p:nvPr/>
        </p:nvSpPr>
        <p:spPr>
          <a:xfrm>
            <a:off x="4036243" y="1950837"/>
            <a:ext cx="432048" cy="432048"/>
          </a:xfrm>
          <a:prstGeom prst="star10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489412" y="3668351"/>
            <a:ext cx="4293957" cy="5196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　インド から イギリス</a:t>
            </a:r>
            <a:endParaRPr lang="en-AU" sz="28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" name="右矢印 1"/>
          <p:cNvSpPr/>
          <p:nvPr/>
        </p:nvSpPr>
        <p:spPr>
          <a:xfrm rot="12970679">
            <a:off x="965576" y="2052626"/>
            <a:ext cx="1662179" cy="39462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" name="右矢印 16"/>
          <p:cNvSpPr/>
          <p:nvPr/>
        </p:nvSpPr>
        <p:spPr>
          <a:xfrm rot="647056">
            <a:off x="1257140" y="1655409"/>
            <a:ext cx="2653683" cy="34934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2" name="角丸四角形 9"/>
          <p:cNvSpPr/>
          <p:nvPr/>
        </p:nvSpPr>
        <p:spPr>
          <a:xfrm>
            <a:off x="2636391" y="1158581"/>
            <a:ext cx="3663801" cy="5196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 イギリス から 日本</a:t>
            </a:r>
            <a:endParaRPr lang="en-AU" sz="28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33" name="タイトル 1"/>
          <p:cNvSpPr txBox="1">
            <a:spLocks/>
          </p:cNvSpPr>
          <p:nvPr/>
        </p:nvSpPr>
        <p:spPr>
          <a:xfrm>
            <a:off x="107641" y="5271035"/>
            <a:ext cx="8733343" cy="78668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500"/>
              </a:lnSpc>
              <a:spcBef>
                <a:spcPts val="0"/>
              </a:spcBef>
            </a:pP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  <a:cs typeface="+mn-cs"/>
              </a:rPr>
              <a:t>日本のカレーは</a:t>
            </a:r>
            <a:r>
              <a:rPr lang="en-US" altLang="ja-JP" sz="2800" dirty="0">
                <a:latin typeface="UD Digi Kyokasho NK-R" panose="02020400000000000000" pitchFamily="18" charset="-128"/>
                <a:ea typeface="UD Digi Kyokasho NK-R" panose="02020400000000000000" pitchFamily="18" charset="-128"/>
                <a:cs typeface="+mn-cs"/>
              </a:rPr>
              <a:t>1890</a:t>
            </a:r>
            <a:r>
              <a:rPr lang="ja-JP" altLang="en-US" sz="2800" dirty="0">
                <a:latin typeface="UD Digi Kyokasho NK-R" panose="02020400000000000000" pitchFamily="18" charset="-128"/>
                <a:ea typeface="UD Digi Kyokasho NK-R" panose="02020400000000000000" pitchFamily="18" charset="-128"/>
                <a:cs typeface="+mn-cs"/>
              </a:rPr>
              <a:t>年ごろイギリスから きました</a:t>
            </a:r>
            <a:endParaRPr lang="en-US" altLang="ja-JP" sz="2800" dirty="0">
              <a:latin typeface="UD Digi Kyokasho NK-R" panose="02020400000000000000" pitchFamily="18" charset="-128"/>
              <a:ea typeface="UD Digi Kyokasho NK-R" panose="02020400000000000000" pitchFamily="18" charset="-128"/>
              <a:cs typeface="+mn-cs"/>
            </a:endParaRP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GB" sz="2800" dirty="0">
                <a:latin typeface="+mn-lt"/>
                <a:ea typeface="UD Digi Kyokasho NK-R" panose="02020400000000000000" pitchFamily="18" charset="-128"/>
              </a:rPr>
              <a:t>Japanese curry came from England around 1890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FEA4655-66D8-E0BE-EF6A-B86A0ABCE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5569" y="6497676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0252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2" grpId="0" animBg="1"/>
      <p:bldP spid="17" grpId="0" animBg="1"/>
      <p:bldP spid="32" grpId="0" animBg="1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37" y="15893"/>
            <a:ext cx="9126063" cy="1143000"/>
          </a:xfrm>
          <a:solidFill>
            <a:srgbClr val="DFF0F5"/>
          </a:solidFill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ja-JP" altLang="en-US" sz="36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だれがカレーをおしえましたか</a:t>
            </a:r>
            <a:br>
              <a:rPr lang="en-US" altLang="ja-JP" sz="28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</a:br>
            <a:r>
              <a:rPr lang="en-US" sz="2800" dirty="0"/>
              <a:t>Who first taught Japan how to make curry?</a:t>
            </a:r>
            <a:endParaRPr lang="en-AU" sz="2800" dirty="0">
              <a:latin typeface="+mn-lt"/>
              <a:ea typeface="UD Digi Kyokasho NK-R" panose="02020400000000000000" pitchFamily="18" charset="-128"/>
            </a:endParaRPr>
          </a:p>
        </p:txBody>
      </p:sp>
      <p:pic>
        <p:nvPicPr>
          <p:cNvPr id="1032" name="Picture 8" descr="指の数え方のイラスト「1」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217" y="1238115"/>
            <a:ext cx="792366" cy="100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指の数え方のイラスト「2」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474" y="1259003"/>
            <a:ext cx="775934" cy="98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指の数え方のイラスト「3」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702" y="1253244"/>
            <a:ext cx="759286" cy="96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テキスト ボックス 2"/>
          <p:cNvSpPr txBox="1"/>
          <p:nvPr/>
        </p:nvSpPr>
        <p:spPr>
          <a:xfrm>
            <a:off x="125951" y="2383611"/>
            <a:ext cx="3206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えいごの先生</a:t>
            </a:r>
            <a:endParaRPr lang="en-US" altLang="ja-JP" sz="32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 algn="ctr"/>
            <a:r>
              <a:rPr lang="en-US" altLang="ja-JP" sz="2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English teacher</a:t>
            </a:r>
            <a:endParaRPr lang="en-AU" sz="24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2" name="テキスト ボックス 2"/>
          <p:cNvSpPr txBox="1"/>
          <p:nvPr/>
        </p:nvSpPr>
        <p:spPr>
          <a:xfrm>
            <a:off x="3347864" y="2324118"/>
            <a:ext cx="27551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いしゃ</a:t>
            </a:r>
            <a:endParaRPr lang="en-US" altLang="ja-JP" sz="32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  <a:p>
            <a:pPr algn="ctr"/>
            <a:r>
              <a:rPr lang="en-US" altLang="ja-JP" sz="24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Doctor</a:t>
            </a:r>
            <a:endParaRPr lang="en-AU" sz="2400" dirty="0">
              <a:latin typeface="UD Digi Kyokasho NK-R" panose="02020400000000000000" pitchFamily="18" charset="-128"/>
              <a:ea typeface="UD Digi Kyokasho NK-R" panose="02020400000000000000" pitchFamily="18" charset="-128"/>
            </a:endParaRPr>
          </a:p>
        </p:txBody>
      </p:sp>
      <p:sp>
        <p:nvSpPr>
          <p:cNvPr id="23" name="テキスト ボックス 2"/>
          <p:cNvSpPr txBox="1"/>
          <p:nvPr/>
        </p:nvSpPr>
        <p:spPr>
          <a:xfrm>
            <a:off x="6762167" y="2402885"/>
            <a:ext cx="18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latin typeface="UD Digi Kyokasho NK-R" panose="02020400000000000000" pitchFamily="18" charset="-128"/>
                <a:ea typeface="UD Digi Kyokasho NK-R" panose="02020400000000000000" pitchFamily="18" charset="-128"/>
              </a:rPr>
              <a:t>すいへい</a:t>
            </a:r>
            <a:r>
              <a:rPr lang="en-US" altLang="ja-JP" sz="2800" dirty="0">
                <a:ea typeface="UD Digi Kyokasho NK-R" panose="02020400000000000000" pitchFamily="18" charset="-128"/>
              </a:rPr>
              <a:t>Navy</a:t>
            </a:r>
            <a:endParaRPr lang="en-AU" sz="2800" dirty="0">
              <a:ea typeface="UD Digi Kyokasho NK-R" panose="02020400000000000000" pitchFamily="18" charset="-128"/>
            </a:endParaRPr>
          </a:p>
        </p:txBody>
      </p:sp>
      <p:pic>
        <p:nvPicPr>
          <p:cNvPr id="3076" name="Picture 4" descr="外国人の先生・講師のイラスト（男性・カジュアル）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56" y="3337718"/>
            <a:ext cx="2285736" cy="315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外国人医師のイラスト（女性）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05" y="3253066"/>
            <a:ext cx="1879071" cy="315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海軍 イラスト 117671-海軍 いらすとや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24"/>
          <a:stretch/>
        </p:blipFill>
        <p:spPr bwMode="auto">
          <a:xfrm>
            <a:off x="6761072" y="4332839"/>
            <a:ext cx="1979566" cy="221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外国人留学生のイラスト（男性） | かわいいフリー素材集 いらすとや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0" t="12615" r="27962" b="69534"/>
          <a:stretch/>
        </p:blipFill>
        <p:spPr bwMode="auto">
          <a:xfrm>
            <a:off x="7203197" y="3834344"/>
            <a:ext cx="897195" cy="49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海軍 イラスト 117671-海軍 いらすとや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50" b="16750" l="9839" r="89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02" r="27066" b="82468"/>
          <a:stretch/>
        </p:blipFill>
        <p:spPr bwMode="auto">
          <a:xfrm>
            <a:off x="7165702" y="3344275"/>
            <a:ext cx="1008112" cy="56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円/楕円 20"/>
          <p:cNvSpPr/>
          <p:nvPr/>
        </p:nvSpPr>
        <p:spPr>
          <a:xfrm>
            <a:off x="6762160" y="2306844"/>
            <a:ext cx="1815196" cy="11221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0F122FD-9760-F91C-7FC4-59560822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07003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3223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7864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 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091" y="4130616"/>
            <a:ext cx="2011346" cy="1948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774" y="2921798"/>
            <a:ext cx="3134226" cy="2417637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タイトル 1"/>
          <p:cNvSpPr txBox="1">
            <a:spLocks/>
          </p:cNvSpPr>
          <p:nvPr/>
        </p:nvSpPr>
        <p:spPr>
          <a:xfrm>
            <a:off x="570402" y="100059"/>
            <a:ext cx="8222976" cy="30562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altLang="ja-JP" sz="2400" dirty="0">
                <a:latin typeface="+mn-lt"/>
                <a:ea typeface="Yu Gothic" panose="020B0400000000000000" pitchFamily="34" charset="-128"/>
              </a:rPr>
              <a:t>It is said that the Japanese Navy imitated the curry the British Navy was eating 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altLang="ja-JP" sz="2400" dirty="0">
                <a:latin typeface="+mn-lt"/>
                <a:ea typeface="Yu Gothic" panose="020B0400000000000000" pitchFamily="34" charset="-128"/>
              </a:rPr>
              <a:t>Curry was introduced into the diet of the Japanese Navy at the time as it was a suitable meal on board because it was full of nutrition, easy to cook in large quantities, and the spices were good for health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2FE054-CF7C-06C7-7680-C5F68C5597AE}"/>
              </a:ext>
            </a:extLst>
          </p:cNvPr>
          <p:cNvSpPr txBox="1"/>
          <p:nvPr/>
        </p:nvSpPr>
        <p:spPr>
          <a:xfrm>
            <a:off x="4221378" y="2921798"/>
            <a:ext cx="4572000" cy="26635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1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hlinkClick r:id="rId5"/>
              </a:rPr>
              <a:t>Yokosuka </a:t>
            </a:r>
            <a:r>
              <a:rPr lang="en-AU" sz="1100" u="sng" kern="100" dirty="0" err="1">
                <a:solidFill>
                  <a:srgbClr val="0563C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hlinkClick r:id="rId5"/>
              </a:rPr>
              <a:t>kaigun</a:t>
            </a:r>
            <a:r>
              <a:rPr lang="en-AU" sz="11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hlinkClick r:id="rId5"/>
              </a:rPr>
              <a:t> curry (Yokosuka navy curry) </a:t>
            </a:r>
            <a:r>
              <a:rPr lang="ja-JP" sz="11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hlinkClick r:id="rId5"/>
              </a:rPr>
              <a:t>｜</a:t>
            </a:r>
            <a:r>
              <a:rPr lang="en-AU" sz="11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hlinkClick r:id="rId5"/>
              </a:rPr>
              <a:t> Our Regional Cuisines : MAFF</a:t>
            </a:r>
            <a:endParaRPr lang="en-AU" sz="1100" kern="1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847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BB0C54-0E2E-ED62-27DF-60A36F64B8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0" r="1700" b="27820"/>
          <a:stretch>
            <a:fillRect/>
          </a:stretch>
        </p:blipFill>
        <p:spPr>
          <a:xfrm>
            <a:off x="421840" y="3001711"/>
            <a:ext cx="2653884" cy="15883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8639F17-CD8B-79E9-D184-6F9C624551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043"/>
          <a:stretch>
            <a:fillRect/>
          </a:stretch>
        </p:blipFill>
        <p:spPr>
          <a:xfrm>
            <a:off x="3255199" y="4995508"/>
            <a:ext cx="2539265" cy="16189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66CC22C-A083-6827-802C-F6AB43D76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403" y="3001711"/>
            <a:ext cx="2597337" cy="16070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6DB5101-5B69-A23E-7F40-8FCF5BCB42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775" y="4995508"/>
            <a:ext cx="2519399" cy="15511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FF043F-8364-72FE-85DB-F033A58065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8867" y="2970011"/>
            <a:ext cx="2464274" cy="16008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CE5824-A5C4-873C-1F11-3C31B33726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427" y="5096592"/>
            <a:ext cx="2389861" cy="154326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0901"/>
            <a:ext cx="9144000" cy="773725"/>
          </a:xfrm>
          <a:solidFill>
            <a:srgbClr val="DFF0F5"/>
          </a:solidFill>
        </p:spPr>
        <p:txBody>
          <a:bodyPr>
            <a:noAutofit/>
          </a:bodyPr>
          <a:lstStyle/>
          <a:p>
            <a:r>
              <a:rPr kumimoji="1" lang="en-US" altLang="ja-JP" sz="2400" dirty="0">
                <a:latin typeface="+mn-lt"/>
                <a:ea typeface="Yu Gothic Light" panose="020B0300000000000000" pitchFamily="34" charset="-128"/>
              </a:rPr>
              <a:t>Discuss in pairs “</a:t>
            </a:r>
            <a:r>
              <a:rPr kumimoji="1" lang="en-AU" altLang="ja-JP" sz="2400" dirty="0">
                <a:latin typeface="+mn-lt"/>
                <a:ea typeface="Yu Gothic Light" panose="020B0300000000000000" pitchFamily="34" charset="-128"/>
              </a:rPr>
              <a:t>Where are </a:t>
            </a:r>
            <a:r>
              <a:rPr kumimoji="1" lang="en-GB" altLang="ja-JP" sz="2400" dirty="0">
                <a:latin typeface="+mn-lt"/>
                <a:ea typeface="Yu Gothic Light" panose="020B0300000000000000" pitchFamily="34" charset="-128"/>
              </a:rPr>
              <a:t>these curries from?” and </a:t>
            </a:r>
            <a:br>
              <a:rPr kumimoji="1" lang="en-GB" altLang="ja-JP" sz="2400" dirty="0">
                <a:latin typeface="+mn-lt"/>
                <a:ea typeface="Yu Gothic Light" panose="020B0300000000000000" pitchFamily="34" charset="-128"/>
              </a:rPr>
            </a:br>
            <a:r>
              <a:rPr kumimoji="1" lang="en-GB" altLang="ja-JP" sz="2400" dirty="0">
                <a:latin typeface="+mn-lt"/>
                <a:ea typeface="Yu Gothic Light" panose="020B0300000000000000" pitchFamily="34" charset="-128"/>
              </a:rPr>
              <a:t>“How are they eaten?”</a:t>
            </a:r>
            <a:endParaRPr kumimoji="1" lang="ja-JP" altLang="en-US" sz="2400" dirty="0">
              <a:latin typeface="+mn-lt"/>
              <a:ea typeface="Yu Gothic Light" panose="020B0300000000000000" pitchFamily="34" charset="-128"/>
            </a:endParaRPr>
          </a:p>
        </p:txBody>
      </p:sp>
      <p:sp>
        <p:nvSpPr>
          <p:cNvPr id="13" name="角丸四角形吹き出し 15"/>
          <p:cNvSpPr/>
          <p:nvPr/>
        </p:nvSpPr>
        <p:spPr>
          <a:xfrm>
            <a:off x="481099" y="908985"/>
            <a:ext cx="3884056" cy="349925"/>
          </a:xfrm>
          <a:prstGeom prst="wedgeRoundRectCallout">
            <a:avLst>
              <a:gd name="adj1" fmla="val -3767"/>
              <a:gd name="adj2" fmla="val 85683"/>
              <a:gd name="adj3" fmla="val 16667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dirty="0">
                <a:ea typeface="UD Digi Kyokasho NK-B" panose="02020700000000000000" pitchFamily="18" charset="-128"/>
              </a:rPr>
              <a:t>(</a:t>
            </a:r>
            <a:r>
              <a:rPr lang="ja-JP" altLang="en-US" sz="2000" dirty="0">
                <a:ea typeface="UD Digi Kyokasho NK-B" panose="02020700000000000000" pitchFamily="18" charset="-128"/>
              </a:rPr>
              <a:t>一</a:t>
            </a:r>
            <a:r>
              <a:rPr lang="en-US" altLang="ja-JP" sz="2000" dirty="0">
                <a:ea typeface="UD Digi Kyokasho NK-B" panose="02020700000000000000" pitchFamily="18" charset="-128"/>
              </a:rPr>
              <a:t>)</a:t>
            </a:r>
            <a:r>
              <a:rPr lang="ja-JP" altLang="en-US" sz="2000" dirty="0">
                <a:ea typeface="UD Digi Kyokasho NK-B" panose="02020700000000000000" pitchFamily="18" charset="-128"/>
              </a:rPr>
              <a:t> は </a:t>
            </a:r>
            <a:r>
              <a:rPr lang="ja-JP" altLang="en-US" sz="20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どこから きましたか？</a:t>
            </a:r>
            <a:endParaRPr lang="en-AU" sz="20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pic>
        <p:nvPicPr>
          <p:cNvPr id="15" name="Picture 14" descr="talk7_blue_man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964" y="1796244"/>
            <a:ext cx="840115" cy="1093899"/>
          </a:xfrm>
          <a:prstGeom prst="rect">
            <a:avLst/>
          </a:prstGeom>
        </p:spPr>
      </p:pic>
      <p:pic>
        <p:nvPicPr>
          <p:cNvPr id="16" name="Picture 15" descr="talk6_pink_woman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48115" y="1806280"/>
            <a:ext cx="840115" cy="103203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D41DDE-309E-0B00-B689-A2260FDC367B}"/>
              </a:ext>
            </a:extLst>
          </p:cNvPr>
          <p:cNvSpPr/>
          <p:nvPr/>
        </p:nvSpPr>
        <p:spPr>
          <a:xfrm>
            <a:off x="0" y="0"/>
            <a:ext cx="1259632" cy="276999"/>
          </a:xfrm>
          <a:prstGeom prst="roundRect">
            <a:avLst/>
          </a:prstGeom>
          <a:solidFill>
            <a:srgbClr val="FFC9F3"/>
          </a:solidFill>
          <a:ln>
            <a:solidFill>
              <a:srgbClr val="FFC9F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rgbClr val="0070C0"/>
                </a:solidFill>
              </a:rPr>
              <a:t>Worksheet 1</a:t>
            </a:r>
          </a:p>
        </p:txBody>
      </p:sp>
      <p:sp>
        <p:nvSpPr>
          <p:cNvPr id="4" name="角丸四角形吹き出し 15">
            <a:extLst>
              <a:ext uri="{FF2B5EF4-FFF2-40B4-BE49-F238E27FC236}">
                <a16:creationId xmlns:a16="http://schemas.microsoft.com/office/drawing/2014/main" id="{B36570B3-F0E2-4CCF-1AD8-00CA59CBA5BD}"/>
              </a:ext>
            </a:extLst>
          </p:cNvPr>
          <p:cNvSpPr/>
          <p:nvPr/>
        </p:nvSpPr>
        <p:spPr>
          <a:xfrm>
            <a:off x="1259632" y="1419412"/>
            <a:ext cx="2733040" cy="336550"/>
          </a:xfrm>
          <a:prstGeom prst="wedgeRoundRectCallout">
            <a:avLst>
              <a:gd name="adj1" fmla="val -3767"/>
              <a:gd name="adj2" fmla="val 85683"/>
              <a:gd name="adj3" fmla="val 16667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ja-JP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UD Digi Kyokasho NK-B" panose="02020700000000000000" pitchFamily="18" charset="-128"/>
                <a:cs typeface="Times New Roman" panose="02020603050405020304" pitchFamily="18" charset="0"/>
              </a:rPr>
              <a:t>なにでたべますか？</a:t>
            </a:r>
            <a:endParaRPr lang="en-AU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角丸四角形吹き出し 15">
            <a:extLst>
              <a:ext uri="{FF2B5EF4-FFF2-40B4-BE49-F238E27FC236}">
                <a16:creationId xmlns:a16="http://schemas.microsoft.com/office/drawing/2014/main" id="{FACAB388-D327-C4AE-81BC-533918D4B7DD}"/>
              </a:ext>
            </a:extLst>
          </p:cNvPr>
          <p:cNvSpPr/>
          <p:nvPr/>
        </p:nvSpPr>
        <p:spPr>
          <a:xfrm>
            <a:off x="4909010" y="1442215"/>
            <a:ext cx="2758440" cy="327660"/>
          </a:xfrm>
          <a:prstGeom prst="wedgeRoundRectCallout">
            <a:avLst>
              <a:gd name="adj1" fmla="val 2939"/>
              <a:gd name="adj2" fmla="val 94507"/>
              <a:gd name="adj3" fmla="val 16667"/>
            </a:avLst>
          </a:prstGeom>
          <a:solidFill>
            <a:sysClr val="window" lastClr="FFFFFF"/>
          </a:solidFill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UD Digi Kyokasho NK-B" panose="02020700000000000000" pitchFamily="18" charset="-128"/>
                <a:cs typeface="Times New Roman" panose="02020603050405020304" pitchFamily="18" charset="0"/>
              </a:rPr>
              <a:t>(utensils) </a:t>
            </a:r>
            <a:r>
              <a:rPr lang="ja-JP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UD Digi Kyokasho NK-B" panose="02020700000000000000" pitchFamily="18" charset="-128"/>
                <a:cs typeface="Times New Roman" panose="02020603050405020304" pitchFamily="18" charset="0"/>
              </a:rPr>
              <a:t>でたべます。</a:t>
            </a:r>
            <a:endParaRPr lang="en-AU" sz="20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C3DF1E-3783-2DFF-2FAA-AEBB38199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8715" y="6581368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14" name="角丸四角形吹き出し 15"/>
          <p:cNvSpPr/>
          <p:nvPr/>
        </p:nvSpPr>
        <p:spPr>
          <a:xfrm>
            <a:off x="4596515" y="915544"/>
            <a:ext cx="4078312" cy="339192"/>
          </a:xfrm>
          <a:prstGeom prst="wedgeRoundRectCallout">
            <a:avLst>
              <a:gd name="adj1" fmla="val 5875"/>
              <a:gd name="adj2" fmla="val 88088"/>
              <a:gd name="adj3" fmla="val 16667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000" dirty="0">
                <a:ea typeface="UD Digi Kyokasho NK-B" panose="02020700000000000000" pitchFamily="18" charset="-128"/>
              </a:rPr>
              <a:t>(country of origin</a:t>
            </a:r>
            <a:r>
              <a:rPr lang="en-US" altLang="ja-JP" sz="2400" dirty="0">
                <a:ea typeface="UD Digi Kyokasho NK-B" panose="02020700000000000000" pitchFamily="18" charset="-128"/>
              </a:rPr>
              <a:t>) </a:t>
            </a:r>
            <a:r>
              <a:rPr lang="ja-JP" altLang="en-US" sz="20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から きました。</a:t>
            </a:r>
            <a:endParaRPr lang="en-AU" sz="20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463AE3D-5D11-CEEC-08ED-B992CFCBF827}"/>
              </a:ext>
            </a:extLst>
          </p:cNvPr>
          <p:cNvGrpSpPr/>
          <p:nvPr/>
        </p:nvGrpSpPr>
        <p:grpSpPr>
          <a:xfrm>
            <a:off x="293388" y="2708920"/>
            <a:ext cx="6107829" cy="2455028"/>
            <a:chOff x="0" y="0"/>
            <a:chExt cx="4834890" cy="1942465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43322A5-F8BE-A24A-E49E-EE1B6EB3A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" y="0"/>
              <a:ext cx="400050" cy="3098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  <a:softEdge rad="25400"/>
            </a:effectLst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990A1D4-5216-3F41-E0A0-C6391F1FC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3925" y="92655"/>
              <a:ext cx="387985" cy="259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5CEFCC1-485F-49E4-BD18-0F148387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8650" y="99060"/>
              <a:ext cx="396240" cy="3048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DA7ADA9-9897-A354-C666-0A81FFBBD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84960"/>
              <a:ext cx="373380" cy="3200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  <a:softEdge rad="31750"/>
            </a:effectLst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A081396B-5A41-7B1E-8336-550CBC077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9810" y="1607820"/>
              <a:ext cx="325120" cy="26606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5C165778-EE9E-9BB0-7257-4E51E0863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3410" y="1600200"/>
              <a:ext cx="387985" cy="342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</p:pic>
      </p:grpSp>
    </p:spTree>
    <p:extLst>
      <p:ext uri="{BB962C8B-B14F-4D97-AF65-F5344CB8AC3E}">
        <p14:creationId xmlns:p14="http://schemas.microsoft.com/office/powerpoint/2010/main" val="1679142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4314E-2EF2-39F6-AEE4-23C1BBAC5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08576" y="6492875"/>
            <a:ext cx="2895600" cy="365125"/>
          </a:xfrm>
        </p:spPr>
        <p:txBody>
          <a:bodyPr/>
          <a:lstStyle/>
          <a:p>
            <a:r>
              <a:rPr lang="en-GB" dirty="0"/>
              <a:t>© The Japan Foundation, Sydney</a:t>
            </a:r>
            <a:endParaRPr lang="en-AU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F0626D4-6FE3-B4DF-2045-94E7D5365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636764"/>
              </p:ext>
            </p:extLst>
          </p:nvPr>
        </p:nvGraphicFramePr>
        <p:xfrm>
          <a:off x="119672" y="653741"/>
          <a:ext cx="8925805" cy="5135760"/>
        </p:xfrm>
        <a:graphic>
          <a:graphicData uri="http://schemas.openxmlformats.org/drawingml/2006/table">
            <a:tbl>
              <a:tblPr firstRow="1" firstCol="1" bandRow="1"/>
              <a:tblGrid>
                <a:gridCol w="3479613">
                  <a:extLst>
                    <a:ext uri="{9D8B030D-6E8A-4147-A177-3AD203B41FA5}">
                      <a16:colId xmlns:a16="http://schemas.microsoft.com/office/drawing/2014/main" val="17657938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389983713"/>
                    </a:ext>
                  </a:extLst>
                </a:gridCol>
                <a:gridCol w="3862016">
                  <a:extLst>
                    <a:ext uri="{9D8B030D-6E8A-4147-A177-3AD203B41FA5}">
                      <a16:colId xmlns:a16="http://schemas.microsoft.com/office/drawing/2014/main" val="1515218991"/>
                    </a:ext>
                  </a:extLst>
                </a:gridCol>
              </a:tblGrid>
              <a:tr h="3865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ja-JP" sz="20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くに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ja-JP" sz="20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どのカレー？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ja-JP" sz="20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なにでたべますか？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592969"/>
                  </a:ext>
                </a:extLst>
              </a:tr>
              <a:tr h="792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ja-JP" altLang="en-US" sz="32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Times New Roman" panose="02020603050405020304" pitchFamily="18" charset="0"/>
                        </a:rPr>
                        <a:t>　　　　</a:t>
                      </a:r>
                      <a:endParaRPr lang="en-AU" sz="3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ja-JP" altLang="en-US" sz="4000" dirty="0"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  <a:cs typeface="Times New Roman" panose="02020603050405020304" pitchFamily="18" charset="0"/>
                        </a:rPr>
                        <a:t>一</a:t>
                      </a:r>
                      <a:endParaRPr lang="en-AU" sz="4000" dirty="0">
                        <a:effectLst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ja-JP" sz="32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スプーン</a:t>
                      </a:r>
                      <a:endParaRPr lang="en-AU" sz="3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0225815"/>
                  </a:ext>
                </a:extLst>
              </a:tr>
              <a:tr h="729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 panose="020F0502020204030204" pitchFamily="34" charset="0"/>
                        <a:ea typeface="UD Digi Kyokasho NK-B" panose="020207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  <a:cs typeface="Times New Roman" panose="02020603050405020304" pitchFamily="18" charset="0"/>
                        </a:rPr>
                        <a:t>四</a:t>
                      </a:r>
                      <a:endParaRPr kumimoji="0" lang="en-AU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D Digi Kyokasho NP-B" panose="02020700000000000000" pitchFamily="18" charset="-128"/>
                        <a:ea typeface="UD Digi Kyokasho NP-B" panose="020207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32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スプーン</a:t>
                      </a:r>
                      <a:r>
                        <a:rPr lang="ja-JP" altLang="en-US" sz="32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lang="ja-JP" altLang="en-US" sz="32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フォーク</a:t>
                      </a:r>
                      <a:r>
                        <a:rPr lang="en-AU" sz="32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 </a:t>
                      </a:r>
                      <a:endParaRPr lang="en-AU" sz="3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05168"/>
                  </a:ext>
                </a:extLst>
              </a:tr>
              <a:tr h="80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 panose="020F0502020204030204" pitchFamily="34" charset="0"/>
                        <a:ea typeface="UD Digi Kyokasho NK-B" panose="020207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4000" dirty="0">
                          <a:effectLst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  <a:cs typeface="Calibri" panose="020F0502020204030204" pitchFamily="34" charset="0"/>
                        </a:rPr>
                        <a:t>六</a:t>
                      </a: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 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スプーン</a:t>
                      </a:r>
                      <a:r>
                        <a:rPr kumimoji="0" lang="ja-JP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kumimoji="0" lang="ja-JP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フォーク</a:t>
                      </a:r>
                      <a:r>
                        <a:rPr kumimoji="0" lang="en-AU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 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4967568"/>
                  </a:ext>
                </a:extLst>
              </a:tr>
              <a:tr h="811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 panose="020F0502020204030204" pitchFamily="34" charset="0"/>
                        <a:ea typeface="UD Digi Kyokasho NK-B" panose="020207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ja-JP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  <a:cs typeface="Times New Roman" panose="02020603050405020304" pitchFamily="18" charset="0"/>
                        </a:rPr>
                        <a:t>二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て　</a:t>
                      </a:r>
                      <a:r>
                        <a:rPr kumimoji="0" lang="en-AU" altLang="ja-JP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*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290668"/>
                  </a:ext>
                </a:extLst>
              </a:tr>
              <a:tr h="811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 panose="020F0502020204030204" pitchFamily="34" charset="0"/>
                        <a:ea typeface="UD Digi Kyokasho NK-B" panose="020207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ja-JP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  <a:cs typeface="Times New Roman" panose="02020603050405020304" pitchFamily="18" charset="0"/>
                        </a:rPr>
                        <a:t>三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ナイフ</a:t>
                      </a:r>
                      <a:r>
                        <a:rPr kumimoji="0" lang="ja-JP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kumimoji="0" lang="ja-JP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フォーク</a:t>
                      </a:r>
                      <a:r>
                        <a:rPr kumimoji="0" lang="en-AU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  </a:t>
                      </a:r>
                      <a:r>
                        <a:rPr lang="en-AU" sz="32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 **</a:t>
                      </a:r>
                      <a:endParaRPr lang="en-AU" sz="3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995405"/>
                  </a:ext>
                </a:extLst>
              </a:tr>
              <a:tr h="757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AU" sz="1100" dirty="0">
                        <a:effectLst/>
                        <a:latin typeface="Calibri" panose="020F0502020204030204" pitchFamily="34" charset="0"/>
                        <a:ea typeface="UD Digi Kyokasho NK-B" panose="020207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ja-JP" altLang="en-US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D Digi Kyokasho NP-B" panose="02020700000000000000" pitchFamily="18" charset="-128"/>
                          <a:ea typeface="UD Digi Kyokasho NP-B" panose="02020700000000000000" pitchFamily="18" charset="-128"/>
                          <a:cs typeface="Times New Roman" panose="02020603050405020304" pitchFamily="18" charset="0"/>
                        </a:rPr>
                        <a:t> 五</a:t>
                      </a: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 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ナイフ</a:t>
                      </a:r>
                      <a:r>
                        <a:rPr kumimoji="0" lang="ja-JP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kumimoji="0" lang="ja-JP" altLang="en-US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フォーク</a:t>
                      </a:r>
                      <a:r>
                        <a:rPr kumimoji="0" lang="en-AU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 </a:t>
                      </a:r>
                      <a:r>
                        <a:rPr kumimoji="0" lang="en-AU" sz="3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UD Digi Kyokasho NK-B" panose="02020700000000000000" pitchFamily="18" charset="-128"/>
                          <a:cs typeface="Calibri" panose="020F0502020204030204" pitchFamily="34" charset="0"/>
                        </a:rPr>
                        <a:t>**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6756896"/>
                  </a:ext>
                </a:extLst>
              </a:tr>
            </a:tbl>
          </a:graphicData>
        </a:graphic>
      </p:graphicFrame>
      <p:pic>
        <p:nvPicPr>
          <p:cNvPr id="2062" name="図 6">
            <a:extLst>
              <a:ext uri="{FF2B5EF4-FFF2-40B4-BE49-F238E27FC236}">
                <a16:creationId xmlns:a16="http://schemas.microsoft.com/office/drawing/2014/main" id="{34046D4D-16DC-3606-E1AA-3612E3A52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63" y="1097067"/>
            <a:ext cx="1017365" cy="69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図 13">
            <a:extLst>
              <a:ext uri="{FF2B5EF4-FFF2-40B4-BE49-F238E27FC236}">
                <a16:creationId xmlns:a16="http://schemas.microsoft.com/office/drawing/2014/main" id="{7C3E2444-38AB-FEFE-D88F-C6C0EFACA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58" y="4349798"/>
            <a:ext cx="1017366" cy="68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図 17">
            <a:extLst>
              <a:ext uri="{FF2B5EF4-FFF2-40B4-BE49-F238E27FC236}">
                <a16:creationId xmlns:a16="http://schemas.microsoft.com/office/drawing/2014/main" id="{9DB3CBC6-6E13-01E2-CB37-013FC5F2B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40" y="5151934"/>
            <a:ext cx="961785" cy="65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図 16">
            <a:extLst>
              <a:ext uri="{FF2B5EF4-FFF2-40B4-BE49-F238E27FC236}">
                <a16:creationId xmlns:a16="http://schemas.microsoft.com/office/drawing/2014/main" id="{52041EC2-D786-C961-D503-3460D4A39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26" y="1937457"/>
            <a:ext cx="964202" cy="6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図 14">
            <a:extLst>
              <a:ext uri="{FF2B5EF4-FFF2-40B4-BE49-F238E27FC236}">
                <a16:creationId xmlns:a16="http://schemas.microsoft.com/office/drawing/2014/main" id="{DD76031E-A812-CFD2-5B01-BC73DB976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58" y="3491180"/>
            <a:ext cx="1017366" cy="69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28">
            <a:extLst>
              <a:ext uri="{FF2B5EF4-FFF2-40B4-BE49-F238E27FC236}">
                <a16:creationId xmlns:a16="http://schemas.microsoft.com/office/drawing/2014/main" id="{A3742BA5-BD7B-A6EC-2119-06510F14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48" y="2597783"/>
            <a:ext cx="869957" cy="86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0EA7C9-2296-6484-DF52-2C59100967F2}"/>
              </a:ext>
            </a:extLst>
          </p:cNvPr>
          <p:cNvSpPr txBox="1"/>
          <p:nvPr/>
        </p:nvSpPr>
        <p:spPr>
          <a:xfrm>
            <a:off x="1547664" y="1211585"/>
            <a:ext cx="1576536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日本</a:t>
            </a:r>
            <a:endParaRPr lang="en-AU" sz="36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26BD45-EC6E-9D9C-7D0B-C79C52FD5B18}"/>
              </a:ext>
            </a:extLst>
          </p:cNvPr>
          <p:cNvSpPr txBox="1"/>
          <p:nvPr/>
        </p:nvSpPr>
        <p:spPr>
          <a:xfrm>
            <a:off x="1281624" y="3507285"/>
            <a:ext cx="2176791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インド</a:t>
            </a:r>
            <a:endParaRPr lang="en-AU" sz="36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4C3C9C-2FD3-6393-2099-A72C0B831357}"/>
              </a:ext>
            </a:extLst>
          </p:cNvPr>
          <p:cNvSpPr txBox="1"/>
          <p:nvPr/>
        </p:nvSpPr>
        <p:spPr>
          <a:xfrm>
            <a:off x="961696" y="2732147"/>
            <a:ext cx="2873845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マレーシア</a:t>
            </a:r>
            <a:endParaRPr lang="en-AU" sz="36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837D2B-2827-0B0D-96F8-6EB1147C610A}"/>
              </a:ext>
            </a:extLst>
          </p:cNvPr>
          <p:cNvSpPr txBox="1"/>
          <p:nvPr/>
        </p:nvSpPr>
        <p:spPr>
          <a:xfrm>
            <a:off x="933096" y="1971866"/>
            <a:ext cx="2873845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タイ</a:t>
            </a:r>
            <a:endParaRPr lang="en-AU" sz="36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3C9854-C7AD-74E6-3CDA-BAAA153471B7}"/>
              </a:ext>
            </a:extLst>
          </p:cNvPr>
          <p:cNvSpPr txBox="1"/>
          <p:nvPr/>
        </p:nvSpPr>
        <p:spPr>
          <a:xfrm>
            <a:off x="1088303" y="5165207"/>
            <a:ext cx="2873845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イギリス</a:t>
            </a:r>
            <a:endParaRPr lang="en-AU" sz="36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192558-460E-94A1-7134-2D326355BC03}"/>
              </a:ext>
            </a:extLst>
          </p:cNvPr>
          <p:cNvSpPr txBox="1"/>
          <p:nvPr/>
        </p:nvSpPr>
        <p:spPr>
          <a:xfrm>
            <a:off x="1183803" y="4328465"/>
            <a:ext cx="2454113" cy="64633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ドイツ</a:t>
            </a:r>
            <a:endParaRPr lang="en-AU" sz="36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C41870-D58D-2307-5369-EE0A3FAA0782}"/>
              </a:ext>
            </a:extLst>
          </p:cNvPr>
          <p:cNvSpPr txBox="1"/>
          <p:nvPr/>
        </p:nvSpPr>
        <p:spPr>
          <a:xfrm>
            <a:off x="347663" y="5840088"/>
            <a:ext cx="8697814" cy="923330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*In formal settings, knives and forks might be used, but in traditional dining, eating with hands is the norm. **In formal restaurants, people use knives and forks, while in casual settings e.g. pubs, they might use their hands.</a:t>
            </a:r>
            <a:endParaRPr lang="en-A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1DA1A5-1E2C-D85E-81F6-77A5A9E2AA04}"/>
              </a:ext>
            </a:extLst>
          </p:cNvPr>
          <p:cNvSpPr txBox="1"/>
          <p:nvPr/>
        </p:nvSpPr>
        <p:spPr>
          <a:xfrm>
            <a:off x="1403648" y="49213"/>
            <a:ext cx="6552728" cy="52322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8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Check your answers</a:t>
            </a:r>
          </a:p>
        </p:txBody>
      </p:sp>
    </p:spTree>
    <p:extLst>
      <p:ext uri="{BB962C8B-B14F-4D97-AF65-F5344CB8AC3E}">
        <p14:creationId xmlns:p14="http://schemas.microsoft.com/office/powerpoint/2010/main" val="3624360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9031"/>
            <a:ext cx="8229600" cy="1656184"/>
          </a:xfrm>
        </p:spPr>
        <p:txBody>
          <a:bodyPr>
            <a:normAutofit/>
          </a:bodyPr>
          <a:lstStyle/>
          <a:p>
            <a:r>
              <a:rPr lang="en-AU" altLang="ja-JP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3. </a:t>
            </a:r>
            <a:r>
              <a:rPr lang="ja-JP" altLang="en-US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どう かわりましたか？</a:t>
            </a:r>
            <a:br>
              <a:rPr lang="en-AU" altLang="ja-JP" dirty="0">
                <a:solidFill>
                  <a:srgbClr val="0070C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</a:br>
            <a:r>
              <a:rPr lang="en-AU" altLang="ja-JP" sz="3200" dirty="0">
                <a:solidFill>
                  <a:srgbClr val="0070C0"/>
                </a:solidFill>
                <a:latin typeface="+mn-lt"/>
                <a:ea typeface="UD Digi Kyokasho NK-B" panose="02020700000000000000" pitchFamily="18" charset="-128"/>
              </a:rPr>
              <a:t>Change in eating habits and lifestyles</a:t>
            </a:r>
            <a:endParaRPr lang="en-US" sz="3200" dirty="0">
              <a:solidFill>
                <a:srgbClr val="0070C0"/>
              </a:solidFill>
              <a:latin typeface="+mn-lt"/>
              <a:ea typeface="UD Digi Kyokasho NK-B" panose="02020700000000000000" pitchFamily="18" charset="-128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7003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75166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">
            <a:extLst>
              <a:ext uri="{FF2B5EF4-FFF2-40B4-BE49-F238E27FC236}">
                <a16:creationId xmlns:a16="http://schemas.microsoft.com/office/drawing/2014/main" id="{86E35923-8DC1-9F4B-403C-DC4DC97BE03D}"/>
              </a:ext>
            </a:extLst>
          </p:cNvPr>
          <p:cNvSpPr txBox="1">
            <a:spLocks/>
          </p:cNvSpPr>
          <p:nvPr/>
        </p:nvSpPr>
        <p:spPr>
          <a:xfrm>
            <a:off x="17937" y="15893"/>
            <a:ext cx="9126063" cy="1143000"/>
          </a:xfrm>
          <a:prstGeom prst="rect">
            <a:avLst/>
          </a:prstGeom>
          <a:solidFill>
            <a:srgbClr val="DFF0F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n-AU" dirty="0">
              <a:latin typeface="+mn-lt"/>
              <a:ea typeface="UD Digi Kyokasho NK-R" panose="02020400000000000000" pitchFamily="18" charset="-128"/>
            </a:endParaRP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5F61F2E0-BDD4-8C9A-8B1A-5B5C3EE73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10" y="75988"/>
            <a:ext cx="8229600" cy="1005728"/>
          </a:xfrm>
        </p:spPr>
        <p:txBody>
          <a:bodyPr>
            <a:normAutofit/>
          </a:bodyPr>
          <a:lstStyle/>
          <a:p>
            <a:br>
              <a:rPr kumimoji="1" lang="en-US" altLang="ja-JP" sz="2800" dirty="0">
                <a:latin typeface="+mn-lt"/>
                <a:ea typeface="Yu Gothic Light" panose="020B0300000000000000" pitchFamily="34" charset="-128"/>
              </a:rPr>
            </a:br>
            <a:endParaRPr kumimoji="1" lang="ja-JP" altLang="en-US" sz="2700" dirty="0">
              <a:latin typeface="+mn-lt"/>
              <a:ea typeface="Yu Gothic Light" panose="020B0300000000000000" pitchFamily="34" charset="-128"/>
            </a:endParaRPr>
          </a:p>
        </p:txBody>
      </p:sp>
      <p:sp>
        <p:nvSpPr>
          <p:cNvPr id="17" name="コンテンツ プレースホルダー 3"/>
          <p:cNvSpPr txBox="1">
            <a:spLocks/>
          </p:cNvSpPr>
          <p:nvPr/>
        </p:nvSpPr>
        <p:spPr>
          <a:xfrm>
            <a:off x="375136" y="5151423"/>
            <a:ext cx="8369548" cy="1266837"/>
          </a:xfrm>
          <a:prstGeom prst="rect">
            <a:avLst/>
          </a:prstGeom>
          <a:solidFill>
            <a:srgbClr val="DFF0F5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GB" altLang="ja-JP" dirty="0">
                <a:ea typeface="Yu Gothic" panose="020B0400000000000000" pitchFamily="34" charset="-128"/>
                <a:cs typeface="Times New Roman"/>
              </a:rPr>
              <a:t>In 1950, </a:t>
            </a:r>
            <a:r>
              <a:rPr lang="ja-JP" altLang="en-US" b="1" dirty="0">
                <a:solidFill>
                  <a:srgbClr val="FF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Times New Roman"/>
              </a:rPr>
              <a:t>カレールー</a:t>
            </a:r>
            <a:r>
              <a:rPr lang="en-GB" altLang="ja-JP" b="1" dirty="0">
                <a:ea typeface="Yu Gothic" panose="020B0400000000000000" pitchFamily="34" charset="-128"/>
                <a:cs typeface="Times New Roman"/>
              </a:rPr>
              <a:t>curry roux-sauce mixes </a:t>
            </a:r>
            <a:r>
              <a:rPr lang="en-GB" altLang="ja-JP" dirty="0">
                <a:ea typeface="Yu Gothic" panose="020B0400000000000000" pitchFamily="34" charset="-128"/>
                <a:cs typeface="Times New Roman"/>
              </a:rPr>
              <a:t>were first released, and curry became a popular food to make at home.  In 1968,  </a:t>
            </a:r>
            <a:r>
              <a:rPr lang="ja-JP" altLang="en-US" dirty="0">
                <a:solidFill>
                  <a:srgbClr val="FF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Times New Roman"/>
              </a:rPr>
              <a:t>レトルトカレー </a:t>
            </a:r>
            <a:r>
              <a:rPr lang="en-AU" altLang="ja-JP" dirty="0">
                <a:ea typeface="UD Digi Kyokasho NK-B" panose="02020700000000000000" pitchFamily="18" charset="-128"/>
                <a:cs typeface="Times New Roman"/>
              </a:rPr>
              <a:t>were released for the first time in the world…</a:t>
            </a:r>
            <a:endParaRPr lang="en-GB" altLang="ja-JP" dirty="0">
              <a:ea typeface="UD Digi Kyokasho NK-B" panose="02020700000000000000" pitchFamily="18" charset="-128"/>
              <a:cs typeface="Times New Roman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AD87743-3411-6D0F-928D-390015E91407}"/>
              </a:ext>
            </a:extLst>
          </p:cNvPr>
          <p:cNvSpPr/>
          <p:nvPr/>
        </p:nvSpPr>
        <p:spPr>
          <a:xfrm>
            <a:off x="1359632" y="1305995"/>
            <a:ext cx="4878505" cy="880352"/>
          </a:xfrm>
          <a:prstGeom prst="roundRect">
            <a:avLst/>
          </a:prstGeom>
          <a:ln w="6350">
            <a:solidFill>
              <a:srgbClr val="4F81B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  <a:cs typeface="Times New Roman"/>
              </a:rPr>
              <a:t>　むかし、みせ で たべました。</a:t>
            </a:r>
            <a:endParaRPr lang="en-AU" sz="2800" dirty="0">
              <a:latin typeface="UD Digi Kyokasho NK-B" panose="02020700000000000000" pitchFamily="18" charset="-128"/>
              <a:ea typeface="UD Digi Kyokasho NK-B" panose="02020700000000000000" pitchFamily="18" charset="-128"/>
              <a:cs typeface="Times New Roman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2C5A74-1432-6920-647B-8C43C411CEE9}"/>
              </a:ext>
            </a:extLst>
          </p:cNvPr>
          <p:cNvGrpSpPr/>
          <p:nvPr/>
        </p:nvGrpSpPr>
        <p:grpSpPr>
          <a:xfrm>
            <a:off x="6033282" y="1304493"/>
            <a:ext cx="2054407" cy="1423342"/>
            <a:chOff x="7038275" y="475393"/>
            <a:chExt cx="2330804" cy="1738420"/>
          </a:xfrm>
        </p:grpSpPr>
        <p:pic>
          <p:nvPicPr>
            <p:cNvPr id="18" name="Picture 4" descr="https://2.bp.blogspot.com/-KWNQUW5mxtg/VpjCpgl2trI/AAAAAAAA3FU/xM1aXz_ct-o/s800/syokudou_shifuku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8275" y="475393"/>
              <a:ext cx="1432418" cy="1393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https://1.bp.blogspot.com/-CrOGQVn9erA/VnE3WP-KIOI/AAAAAAAA10w/VDaIHJtPb4M/s800/building_syokudou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8383" y="947318"/>
              <a:ext cx="1290696" cy="12664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0D49506-7B04-F258-09B1-18E52FDBFC66}"/>
              </a:ext>
            </a:extLst>
          </p:cNvPr>
          <p:cNvSpPr/>
          <p:nvPr/>
        </p:nvSpPr>
        <p:spPr>
          <a:xfrm>
            <a:off x="1373233" y="3870955"/>
            <a:ext cx="4878505" cy="883698"/>
          </a:xfrm>
          <a:prstGeom prst="roundRect">
            <a:avLst/>
          </a:prstGeom>
          <a:ln w="6350">
            <a:solidFill>
              <a:srgbClr val="4F81B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  <a:cs typeface="Times New Roman"/>
              </a:rPr>
              <a:t>　いま、 いえでたべます。</a:t>
            </a:r>
            <a:endParaRPr lang="en-AU" sz="2800" dirty="0">
              <a:latin typeface="UD Digi Kyokasho NK-B" panose="02020700000000000000" pitchFamily="18" charset="-128"/>
              <a:ea typeface="UD Digi Kyokasho NK-B" panose="02020700000000000000" pitchFamily="18" charset="-128"/>
              <a:cs typeface="Times New Roman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095A96B-EFE0-B41C-D788-A79E4FFCEEE8}"/>
              </a:ext>
            </a:extLst>
          </p:cNvPr>
          <p:cNvSpPr/>
          <p:nvPr/>
        </p:nvSpPr>
        <p:spPr>
          <a:xfrm>
            <a:off x="2367498" y="2520507"/>
            <a:ext cx="4200201" cy="86375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ja-JP" altLang="en-US" sz="2800" b="1" dirty="0">
                <a:solidFill>
                  <a:srgbClr val="FF0000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  <a:cs typeface="Times New Roman"/>
              </a:rPr>
              <a:t>カレールー</a:t>
            </a:r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  <a:cs typeface="Times New Roman"/>
              </a:rPr>
              <a:t>ができました。</a:t>
            </a:r>
            <a:endParaRPr lang="en-AU" sz="2800" dirty="0">
              <a:latin typeface="UD Digi Kyokasho NK-B" panose="02020700000000000000" pitchFamily="18" charset="-128"/>
              <a:ea typeface="UD Digi Kyokasho NK-B" panose="02020700000000000000" pitchFamily="18" charset="-128"/>
              <a:cs typeface="Times New Roman"/>
            </a:endParaRPr>
          </a:p>
        </p:txBody>
      </p:sp>
      <p:sp>
        <p:nvSpPr>
          <p:cNvPr id="16" name="Right Arrow 9">
            <a:extLst>
              <a:ext uri="{FF2B5EF4-FFF2-40B4-BE49-F238E27FC236}">
                <a16:creationId xmlns:a16="http://schemas.microsoft.com/office/drawing/2014/main" id="{0AEE2291-9FA9-EACD-35F3-B8EB47B2845D}"/>
              </a:ext>
            </a:extLst>
          </p:cNvPr>
          <p:cNvSpPr/>
          <p:nvPr/>
        </p:nvSpPr>
        <p:spPr>
          <a:xfrm rot="5400000">
            <a:off x="3603217" y="2199594"/>
            <a:ext cx="418539" cy="56956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Right Arrow 9"/>
          <p:cNvSpPr/>
          <p:nvPr/>
        </p:nvSpPr>
        <p:spPr>
          <a:xfrm rot="5400000">
            <a:off x="3603217" y="3306186"/>
            <a:ext cx="418540" cy="56956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663FC9-A012-341F-4180-E71F81F737D7}"/>
              </a:ext>
            </a:extLst>
          </p:cNvPr>
          <p:cNvSpPr txBox="1"/>
          <p:nvPr/>
        </p:nvSpPr>
        <p:spPr>
          <a:xfrm>
            <a:off x="75208" y="300267"/>
            <a:ext cx="9126063" cy="55399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3000" dirty="0">
                <a:solidFill>
                  <a:schemeClr val="tx1"/>
                </a:solidFill>
                <a:ea typeface="UD Digi Kyokasho NP-B" panose="02020700000000000000" pitchFamily="18" charset="-128"/>
              </a:rPr>
              <a:t>How did curry become so commonly eaten in Japan?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5FCE2F1-12DD-BBE7-3843-F4E4750A4698}"/>
              </a:ext>
            </a:extLst>
          </p:cNvPr>
          <p:cNvGrpSpPr/>
          <p:nvPr/>
        </p:nvGrpSpPr>
        <p:grpSpPr>
          <a:xfrm>
            <a:off x="6270887" y="3421392"/>
            <a:ext cx="1584176" cy="1360918"/>
            <a:chOff x="6541348" y="3824050"/>
            <a:chExt cx="1675387" cy="1463852"/>
          </a:xfrm>
        </p:grpSpPr>
        <p:pic>
          <p:nvPicPr>
            <p:cNvPr id="2052" name="Picture 4" descr="カレーを食べる人のイラスト | かわいいフリー素材集 いらすとや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1348" y="3824050"/>
              <a:ext cx="994950" cy="11419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82E9D79-0213-C0FE-656B-22164EBE4725}"/>
                </a:ext>
              </a:extLst>
            </p:cNvPr>
            <p:cNvGrpSpPr/>
            <p:nvPr/>
          </p:nvGrpSpPr>
          <p:grpSpPr>
            <a:xfrm>
              <a:off x="7365114" y="4133159"/>
              <a:ext cx="851621" cy="1154743"/>
              <a:chOff x="5630233" y="2890927"/>
              <a:chExt cx="1347320" cy="1745325"/>
            </a:xfrm>
          </p:grpSpPr>
          <p:pic>
            <p:nvPicPr>
              <p:cNvPr id="2054" name="Picture 6" descr="いないいないばあのイラスト「お母さん」 | かわいいフリー素材集 いらすとや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30233" y="2890927"/>
                <a:ext cx="1347320" cy="15448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0" name="Picture 2" descr="鍋に入ったカレーのイラスト | かわいいフリー素材集 いらすとや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21978" y="3789288"/>
                <a:ext cx="963830" cy="8469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A352A7E-81F4-298F-9CA8-EC0EE383B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07003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 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89B6C5F-546E-F1DD-7A5E-B6085C8925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11" y="2459254"/>
            <a:ext cx="1195836" cy="119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6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" grpId="0" animBg="1"/>
      <p:bldP spid="6" grpId="0" animBg="1"/>
      <p:bldP spid="7" grpId="0" animBg="1"/>
      <p:bldP spid="16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3712"/>
          </a:xfrm>
          <a:solidFill>
            <a:srgbClr val="DFF0F5"/>
          </a:solidFill>
        </p:spPr>
        <p:txBody>
          <a:bodyPr>
            <a:noAutofit/>
          </a:bodyPr>
          <a:lstStyle/>
          <a:p>
            <a:r>
              <a:rPr lang="ja-JP" altLang="en-US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レトルトカレーはどんなカレー？</a:t>
            </a:r>
            <a:br>
              <a:rPr lang="en-US" altLang="ja-JP" sz="36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</a:br>
            <a:r>
              <a:rPr lang="en-US" altLang="ja-JP" sz="2800" dirty="0">
                <a:latin typeface="+mn-lt"/>
                <a:ea typeface="UD Digi Kyokasho NP-B" panose="02020700000000000000" pitchFamily="18" charset="-128"/>
              </a:rPr>
              <a:t>What is retort curry?</a:t>
            </a:r>
            <a:endParaRPr lang="en-AU" sz="2800" dirty="0">
              <a:latin typeface="+mn-lt"/>
              <a:ea typeface="UD Digi Kyokasho NP-B" panose="02020700000000000000" pitchFamily="18" charset="-12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3719" y="1377802"/>
            <a:ext cx="6056151" cy="1532334"/>
          </a:xfrm>
          <a:prstGeom prst="roundRect">
            <a:avLst/>
          </a:prstGeom>
          <a:ln w="6350"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2800" dirty="0">
                <a:ea typeface="Yu Gothic" panose="020B0400000000000000" pitchFamily="34" charset="-128"/>
              </a:rPr>
              <a:t>Retort curry is </a:t>
            </a:r>
            <a:r>
              <a:rPr lang="en-GB" altLang="ja-JP" sz="2800" b="1" dirty="0">
                <a:ea typeface="Yu Gothic" panose="020B0400000000000000" pitchFamily="34" charset="-128"/>
              </a:rPr>
              <a:t>pouch-packed </a:t>
            </a:r>
            <a:r>
              <a:rPr lang="en-GB" altLang="ja-JP" sz="2400" dirty="0">
                <a:ea typeface="Yu Gothic" panose="020B0400000000000000" pitchFamily="34" charset="-128"/>
              </a:rPr>
              <a:t>/</a:t>
            </a:r>
            <a:r>
              <a:rPr lang="en-GB" altLang="ja-JP" sz="2800" b="1" dirty="0">
                <a:ea typeface="Yu Gothic" panose="020B0400000000000000" pitchFamily="34" charset="-128"/>
              </a:rPr>
              <a:t> ready to eat </a:t>
            </a:r>
            <a:r>
              <a:rPr lang="en-GB" altLang="ja-JP" sz="2800" dirty="0">
                <a:ea typeface="Yu Gothic" panose="020B0400000000000000" pitchFamily="34" charset="-128"/>
              </a:rPr>
              <a:t>curry which can be eaten by simply heating it.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86FF8E9-A971-E9AF-BF35-7FFD47F09ED7}"/>
              </a:ext>
            </a:extLst>
          </p:cNvPr>
          <p:cNvGrpSpPr/>
          <p:nvPr/>
        </p:nvGrpSpPr>
        <p:grpSpPr>
          <a:xfrm>
            <a:off x="2454250" y="5005743"/>
            <a:ext cx="2939709" cy="735261"/>
            <a:chOff x="402045" y="5382784"/>
            <a:chExt cx="2939709" cy="735261"/>
          </a:xfrm>
        </p:grpSpPr>
        <p:sp>
          <p:nvSpPr>
            <p:cNvPr id="16" name="Speech Bubble: Rectangle with Corners Rounded 15">
              <a:extLst>
                <a:ext uri="{FF2B5EF4-FFF2-40B4-BE49-F238E27FC236}">
                  <a16:creationId xmlns:a16="http://schemas.microsoft.com/office/drawing/2014/main" id="{8261D6BF-A010-AA04-6D1C-835BC60B948A}"/>
                </a:ext>
              </a:extLst>
            </p:cNvPr>
            <p:cNvSpPr/>
            <p:nvPr/>
          </p:nvSpPr>
          <p:spPr>
            <a:xfrm>
              <a:off x="402045" y="5382784"/>
              <a:ext cx="2939709" cy="735261"/>
            </a:xfrm>
            <a:prstGeom prst="wedgeRoundRectCallout">
              <a:avLst>
                <a:gd name="adj1" fmla="val 59626"/>
                <a:gd name="adj2" fmla="val 14413"/>
                <a:gd name="adj3" fmla="val 16667"/>
              </a:avLst>
            </a:prstGeom>
            <a:ln w="9525">
              <a:solidFill>
                <a:srgbClr val="4F81BD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 sz="28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55050" y="5502405"/>
              <a:ext cx="2686704" cy="584775"/>
            </a:xfrm>
            <a:prstGeom prst="rect">
              <a:avLst/>
            </a:prstGeom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3200" dirty="0">
                  <a:solidFill>
                    <a:srgbClr val="0070C0"/>
                  </a:solidFill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おいしい！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3DE67A7-A1D0-051F-59DC-1E957E1E23CC}"/>
              </a:ext>
            </a:extLst>
          </p:cNvPr>
          <p:cNvGrpSpPr/>
          <p:nvPr/>
        </p:nvGrpSpPr>
        <p:grpSpPr>
          <a:xfrm>
            <a:off x="3040312" y="3207020"/>
            <a:ext cx="2686704" cy="1350834"/>
            <a:chOff x="3191297" y="3438840"/>
            <a:chExt cx="2686704" cy="1350834"/>
          </a:xfrm>
        </p:grpSpPr>
        <p:sp>
          <p:nvSpPr>
            <p:cNvPr id="22" name="Speech Bubble: Rectangle with Corners Rounded 21">
              <a:extLst>
                <a:ext uri="{FF2B5EF4-FFF2-40B4-BE49-F238E27FC236}">
                  <a16:creationId xmlns:a16="http://schemas.microsoft.com/office/drawing/2014/main" id="{C014BF34-6633-6158-EF74-BA6391CA49D6}"/>
                </a:ext>
              </a:extLst>
            </p:cNvPr>
            <p:cNvSpPr/>
            <p:nvPr/>
          </p:nvSpPr>
          <p:spPr>
            <a:xfrm>
              <a:off x="3251167" y="3438840"/>
              <a:ext cx="2524868" cy="1323888"/>
            </a:xfrm>
            <a:prstGeom prst="wedgeRoundRectCallout">
              <a:avLst>
                <a:gd name="adj1" fmla="val 48281"/>
                <a:gd name="adj2" fmla="val 20238"/>
                <a:gd name="adj3" fmla="val 16667"/>
              </a:avLst>
            </a:prstGeom>
            <a:ln w="9525">
              <a:solidFill>
                <a:srgbClr val="4F81BD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 sz="28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58189" y="3509558"/>
              <a:ext cx="194813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3200" dirty="0">
                  <a:solidFill>
                    <a:srgbClr val="0070C0"/>
                  </a:solidFill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あんぜん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191297" y="4081788"/>
              <a:ext cx="268670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UD Digi Kyokasho NK-B" panose="02020700000000000000" pitchFamily="18" charset="-128"/>
                </a:rPr>
                <a:t>No preservatives, </a:t>
              </a:r>
            </a:p>
            <a:p>
              <a:pPr algn="ctr"/>
              <a:r>
                <a:rPr lang="en-US" altLang="ja-JP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UD Digi Kyokasho NK-B" panose="02020700000000000000" pitchFamily="18" charset="-128"/>
                </a:rPr>
                <a:t>so, it is safe</a:t>
              </a:r>
              <a:endParaRPr lang="ja-JP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UD Digi Kyokasho NK-B" panose="02020700000000000000" pitchFamily="18" charset="-128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43292E-4DD7-F69F-CF51-1F4F3509228C}"/>
              </a:ext>
            </a:extLst>
          </p:cNvPr>
          <p:cNvGrpSpPr/>
          <p:nvPr/>
        </p:nvGrpSpPr>
        <p:grpSpPr>
          <a:xfrm>
            <a:off x="392430" y="3245802"/>
            <a:ext cx="2524868" cy="1329435"/>
            <a:chOff x="5943268" y="3420081"/>
            <a:chExt cx="2524868" cy="1329435"/>
          </a:xfrm>
        </p:grpSpPr>
        <p:sp>
          <p:nvSpPr>
            <p:cNvPr id="23" name="Speech Bubble: Rectangle with Corners Rounded 22">
              <a:extLst>
                <a:ext uri="{FF2B5EF4-FFF2-40B4-BE49-F238E27FC236}">
                  <a16:creationId xmlns:a16="http://schemas.microsoft.com/office/drawing/2014/main" id="{D8F47661-7017-C3A9-F721-211E672F8717}"/>
                </a:ext>
              </a:extLst>
            </p:cNvPr>
            <p:cNvSpPr/>
            <p:nvPr/>
          </p:nvSpPr>
          <p:spPr>
            <a:xfrm>
              <a:off x="5943268" y="3420081"/>
              <a:ext cx="2524868" cy="1323888"/>
            </a:xfrm>
            <a:prstGeom prst="wedgeRoundRectCallout">
              <a:avLst>
                <a:gd name="adj1" fmla="val 48281"/>
                <a:gd name="adj2" fmla="val 20238"/>
                <a:gd name="adj3" fmla="val 16667"/>
              </a:avLst>
            </a:prstGeom>
            <a:ln w="9525">
              <a:solidFill>
                <a:srgbClr val="4F81BD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 sz="28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032681" y="4041630"/>
              <a:ext cx="235952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altLang="ja-JP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UD Digi Kyokasho NK-B" panose="02020700000000000000" pitchFamily="18" charset="-128"/>
                </a:rPr>
                <a:t>Convenient as it is ready to eat</a:t>
              </a:r>
              <a:endParaRPr lang="ja-JP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UD Digi Kyokasho NK-B" panose="02020700000000000000" pitchFamily="18" charset="-128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017777" y="3485815"/>
              <a:ext cx="223224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3200" dirty="0">
                  <a:solidFill>
                    <a:srgbClr val="0070C0"/>
                  </a:solidFill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べんり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0312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© The Japan Foundation, Sydney</a:t>
            </a:r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18" name="Picture 4" descr="カレーを食べる人のイラスト | かわいいフリー素材集 いらすとや">
            <a:extLst>
              <a:ext uri="{FF2B5EF4-FFF2-40B4-BE49-F238E27FC236}">
                <a16:creationId xmlns:a16="http://schemas.microsoft.com/office/drawing/2014/main" id="{82694F41-27BA-511E-9AD0-2D68FC229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920" y="5150070"/>
            <a:ext cx="994950" cy="114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7C13535E-84F9-04B8-7044-551B6F6BE84C}"/>
              </a:ext>
            </a:extLst>
          </p:cNvPr>
          <p:cNvGrpSpPr/>
          <p:nvPr/>
        </p:nvGrpSpPr>
        <p:grpSpPr>
          <a:xfrm>
            <a:off x="5727016" y="3224762"/>
            <a:ext cx="2686704" cy="1323888"/>
            <a:chOff x="434526" y="3462377"/>
            <a:chExt cx="2686704" cy="1323888"/>
          </a:xfrm>
        </p:grpSpPr>
        <p:sp>
          <p:nvSpPr>
            <p:cNvPr id="20" name="Speech Bubble: Rectangle with Corners Rounded 19">
              <a:extLst>
                <a:ext uri="{FF2B5EF4-FFF2-40B4-BE49-F238E27FC236}">
                  <a16:creationId xmlns:a16="http://schemas.microsoft.com/office/drawing/2014/main" id="{A4177145-89A8-6781-C72E-BA2EEF940AB3}"/>
                </a:ext>
              </a:extLst>
            </p:cNvPr>
            <p:cNvSpPr/>
            <p:nvPr/>
          </p:nvSpPr>
          <p:spPr>
            <a:xfrm>
              <a:off x="515444" y="3462377"/>
              <a:ext cx="2524868" cy="1323888"/>
            </a:xfrm>
            <a:prstGeom prst="wedgeRoundRectCallout">
              <a:avLst>
                <a:gd name="adj1" fmla="val 48281"/>
                <a:gd name="adj2" fmla="val 20238"/>
                <a:gd name="adj3" fmla="val 16667"/>
              </a:avLst>
            </a:prstGeom>
            <a:ln w="9525">
              <a:solidFill>
                <a:srgbClr val="4F81BD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 sz="28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952403" y="3563360"/>
              <a:ext cx="17804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3200" dirty="0">
                  <a:solidFill>
                    <a:srgbClr val="0070C0"/>
                  </a:solidFill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ながもち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34526" y="4057785"/>
              <a:ext cx="268670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altLang="ja-JP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UD Digi Kyokasho NK-B" panose="02020700000000000000" pitchFamily="18" charset="-128"/>
                </a:rPr>
                <a:t>It's long-lasting due to the heating process.</a:t>
              </a:r>
              <a:endParaRPr lang="en-US" altLang="ja-JP" sz="2000" dirty="0">
                <a:solidFill>
                  <a:schemeClr val="tx1">
                    <a:lumMod val="65000"/>
                    <a:lumOff val="35000"/>
                  </a:schemeClr>
                </a:solidFill>
                <a:ea typeface="UD Digi Kyokasho NK-B" panose="02020700000000000000" pitchFamily="18" charset="-128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8AED02F8-FABD-2F6B-42DC-263C6D5E7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190124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1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53138" y="6590765"/>
            <a:ext cx="2895600" cy="365125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654152" y="5593318"/>
            <a:ext cx="50943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https://blog.goo.ne.jp/cuisson/e/515621130c5eec8076b83d3e5404cd75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ACA757-8475-EA16-F5F3-9A2F936BEE58}"/>
              </a:ext>
            </a:extLst>
          </p:cNvPr>
          <p:cNvSpPr txBox="1">
            <a:spLocks/>
          </p:cNvSpPr>
          <p:nvPr/>
        </p:nvSpPr>
        <p:spPr>
          <a:xfrm>
            <a:off x="516638" y="119289"/>
            <a:ext cx="8381639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>
                <a:latin typeface="+mn-lt"/>
                <a:ea typeface="UD Digi Kyokasho NP-B" panose="02020700000000000000" pitchFamily="18" charset="-128"/>
              </a:rPr>
              <a:t>レトルトカレーは たくさんあります</a:t>
            </a:r>
            <a:endParaRPr lang="en-AU" sz="3600" dirty="0">
              <a:latin typeface="+mn-lt"/>
              <a:ea typeface="UD Digi Kyokasho NP-B" panose="02020700000000000000" pitchFamily="18" charset="-12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7785BA-1E41-F1A3-11F7-2FA789599632}"/>
              </a:ext>
            </a:extLst>
          </p:cNvPr>
          <p:cNvSpPr txBox="1">
            <a:spLocks/>
          </p:cNvSpPr>
          <p:nvPr/>
        </p:nvSpPr>
        <p:spPr>
          <a:xfrm>
            <a:off x="395536" y="5733097"/>
            <a:ext cx="801080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AU" sz="4000" dirty="0">
              <a:latin typeface="+mn-lt"/>
              <a:ea typeface="UD Digi Kyokasho NP-B" panose="02020700000000000000" pitchFamily="18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2A3C9D-0AD2-2B02-0CD6-853E884E634C}"/>
              </a:ext>
            </a:extLst>
          </p:cNvPr>
          <p:cNvSpPr txBox="1"/>
          <p:nvPr/>
        </p:nvSpPr>
        <p:spPr>
          <a:xfrm>
            <a:off x="655538" y="6087044"/>
            <a:ext cx="8371077" cy="58477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/>
              <a:t>There are more than 1,500 types of retort curry!</a:t>
            </a:r>
            <a:endParaRPr lang="en-AU" sz="3200" dirty="0"/>
          </a:p>
        </p:txBody>
      </p:sp>
      <p:pic>
        <p:nvPicPr>
          <p:cNvPr id="1028" name="Picture 4" descr="Image preview">
            <a:extLst>
              <a:ext uri="{FF2B5EF4-FFF2-40B4-BE49-F238E27FC236}">
                <a16:creationId xmlns:a16="http://schemas.microsoft.com/office/drawing/2014/main" id="{9C4B428D-0B2D-1EC2-DF83-2C68379BFA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4" t="3632" r="18277" b="63247"/>
          <a:stretch/>
        </p:blipFill>
        <p:spPr bwMode="auto">
          <a:xfrm>
            <a:off x="968612" y="851024"/>
            <a:ext cx="7477693" cy="531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65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5998818"/>
              </p:ext>
            </p:extLst>
          </p:nvPr>
        </p:nvGraphicFramePr>
        <p:xfrm>
          <a:off x="319606" y="1484784"/>
          <a:ext cx="4937468" cy="581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88856" y="108186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（億円）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302967" y="564462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（年）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0" y="6643215"/>
            <a:ext cx="4860032" cy="2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Reference</a:t>
            </a:r>
            <a:r>
              <a:rPr lang="ja-JP" altLang="en-US" sz="1200" dirty="0"/>
              <a:t>：</a:t>
            </a:r>
            <a:r>
              <a:rPr lang="en-US" sz="1200" dirty="0"/>
              <a:t>https://mainichi.jp/articles/20180202/k00/00m/020/055000c</a:t>
            </a:r>
          </a:p>
        </p:txBody>
      </p:sp>
      <p:pic>
        <p:nvPicPr>
          <p:cNvPr id="1026" name="Picture 2" descr="https://3.bp.blogspot.com/-iZbVzDjpeds/U32NSpewS3I/AAAAAAAAgsE/84hjgJ5q1UA/s800/curry_r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999" y="2104723"/>
            <a:ext cx="858825" cy="80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1.bp.blogspot.com/-BykYSCG49cg/XzXk0gIOh0I/AAAAAAABamQ/QnppAwxS5xkHBzhJ0Lcsno5qmBBQETnrACNcBGAsYHQ/s1600/food_retoruto_curr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968" y="3460818"/>
            <a:ext cx="778962" cy="92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3813370" y="204455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ルー</a:t>
            </a:r>
            <a:endParaRPr lang="en-US" sz="24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290415" y="354354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latin typeface="UD Digi Kyokasho NP-B" panose="02020700000000000000" pitchFamily="18" charset="-128"/>
                <a:ea typeface="UD Digi Kyokasho NP-B" panose="02020700000000000000" pitchFamily="18" charset="-128"/>
              </a:rPr>
              <a:t>レトルト</a:t>
            </a:r>
            <a:endParaRPr lang="en-US" sz="2000" dirty="0">
              <a:latin typeface="UD Digi Kyokasho NP-B" panose="02020700000000000000" pitchFamily="18" charset="-128"/>
              <a:ea typeface="UD Digi Kyokasho NP-B" panose="02020700000000000000" pitchFamily="18" charset="-128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13748" y="6472207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6707FE-9D9F-B24E-EE0B-E9C58DE3FCE1}"/>
              </a:ext>
            </a:extLst>
          </p:cNvPr>
          <p:cNvSpPr txBox="1"/>
          <p:nvPr/>
        </p:nvSpPr>
        <p:spPr>
          <a:xfrm>
            <a:off x="-33325" y="-669"/>
            <a:ext cx="9210650" cy="954107"/>
          </a:xfrm>
          <a:prstGeom prst="rect">
            <a:avLst/>
          </a:prstGeom>
          <a:solidFill>
            <a:srgbClr val="DFF0F5"/>
          </a:solidFill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600" dirty="0">
                <a:ea typeface="UD Digi Kyokasho NK-B" panose="02020700000000000000" pitchFamily="18" charset="-128"/>
              </a:rPr>
              <a:t>どう かわりましたか？</a:t>
            </a:r>
            <a:endParaRPr lang="en-AU" sz="3600" dirty="0">
              <a:ea typeface="UD Digi Kyokasho NK-B" panose="02020700000000000000" pitchFamily="18" charset="-128"/>
            </a:endParaRPr>
          </a:p>
          <a:p>
            <a:pPr algn="ctr"/>
            <a:r>
              <a:rPr lang="en-AU" sz="2000" dirty="0">
                <a:ea typeface="UD Digi Kyokasho NK-B" panose="02020700000000000000" pitchFamily="18" charset="-128"/>
              </a:rPr>
              <a:t>How have sales of </a:t>
            </a:r>
            <a:r>
              <a:rPr lang="en-AU" altLang="ja-JP" sz="2000" dirty="0">
                <a:ea typeface="UD Digi Kyokasho NK-B" panose="02020700000000000000" pitchFamily="18" charset="-128"/>
              </a:rPr>
              <a:t>roux sauce mix </a:t>
            </a:r>
            <a:r>
              <a:rPr lang="en-AU" sz="2000" dirty="0">
                <a:ea typeface="UD Digi Kyokasho NK-B" panose="02020700000000000000" pitchFamily="18" charset="-128"/>
              </a:rPr>
              <a:t>and </a:t>
            </a:r>
            <a:r>
              <a:rPr lang="en-AU" altLang="ja-JP" sz="2000" dirty="0">
                <a:ea typeface="UD Digi Kyokasho NK-B" panose="02020700000000000000" pitchFamily="18" charset="-128"/>
              </a:rPr>
              <a:t>retort pouch curries changed over time?</a:t>
            </a:r>
            <a:endParaRPr lang="en-AU" sz="2000" dirty="0">
              <a:ea typeface="UD Digi Kyokasho NK-B" panose="02020700000000000000" pitchFamily="18" charset="-128"/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4A1EC41E-CA4E-088A-5056-775FEE99C10E}"/>
              </a:ext>
            </a:extLst>
          </p:cNvPr>
          <p:cNvSpPr/>
          <p:nvPr/>
        </p:nvSpPr>
        <p:spPr>
          <a:xfrm>
            <a:off x="5576680" y="2506224"/>
            <a:ext cx="3437588" cy="2619269"/>
          </a:xfrm>
          <a:prstGeom prst="wedgeEllipseCallout">
            <a:avLst>
              <a:gd name="adj1" fmla="val 29911"/>
              <a:gd name="adj2" fmla="val 54965"/>
            </a:avLst>
          </a:prstGeom>
          <a:ln w="6350">
            <a:solidFill>
              <a:srgbClr val="4F81B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なぜレトルトが</a:t>
            </a:r>
            <a:endParaRPr lang="en-AU" altLang="ja-JP" sz="28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ctr"/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ふえましたか？</a:t>
            </a:r>
            <a:endParaRPr lang="en-AU" altLang="ja-JP" sz="2800" dirty="0"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ctr"/>
            <a:r>
              <a:rPr lang="en-AU" sz="2400" dirty="0">
                <a:ea typeface="UD Digi Kyokasho NK-B" panose="02020700000000000000" pitchFamily="18" charset="-128"/>
              </a:rPr>
              <a:t>Why have retorts increased? </a:t>
            </a:r>
          </a:p>
        </p:txBody>
      </p:sp>
    </p:spTree>
    <p:extLst>
      <p:ext uri="{BB962C8B-B14F-4D97-AF65-F5344CB8AC3E}">
        <p14:creationId xmlns:p14="http://schemas.microsoft.com/office/powerpoint/2010/main" val="167650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11C30E1-2AB4-06F2-A0E4-18B5B3DEC6A7}"/>
              </a:ext>
            </a:extLst>
          </p:cNvPr>
          <p:cNvGrpSpPr/>
          <p:nvPr/>
        </p:nvGrpSpPr>
        <p:grpSpPr>
          <a:xfrm>
            <a:off x="3258522" y="2789968"/>
            <a:ext cx="2626955" cy="2596584"/>
            <a:chOff x="4065046" y="1690729"/>
            <a:chExt cx="2626955" cy="2596584"/>
          </a:xfrm>
        </p:grpSpPr>
        <p:sp>
          <p:nvSpPr>
            <p:cNvPr id="10" name="TextBox 9"/>
            <p:cNvSpPr txBox="1"/>
            <p:nvPr/>
          </p:nvSpPr>
          <p:spPr>
            <a:xfrm>
              <a:off x="4065046" y="1690729"/>
              <a:ext cx="26269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②ともばたらき</a:t>
              </a:r>
              <a:endParaRPr 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endParaRPr>
            </a:p>
          </p:txBody>
        </p:sp>
        <p:pic>
          <p:nvPicPr>
            <p:cNvPr id="13" name="Picture 1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4061" y="2128690"/>
              <a:ext cx="1788924" cy="21586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496596-82E9-F7E1-5EE1-D0FEAAEFFFFE}"/>
              </a:ext>
            </a:extLst>
          </p:cNvPr>
          <p:cNvGrpSpPr/>
          <p:nvPr/>
        </p:nvGrpSpPr>
        <p:grpSpPr>
          <a:xfrm>
            <a:off x="6033131" y="2789968"/>
            <a:ext cx="2389240" cy="2456109"/>
            <a:chOff x="2373852" y="3684111"/>
            <a:chExt cx="2389240" cy="2456109"/>
          </a:xfrm>
        </p:grpSpPr>
        <p:sp>
          <p:nvSpPr>
            <p:cNvPr id="11" name="TextBox 10"/>
            <p:cNvSpPr txBox="1"/>
            <p:nvPr/>
          </p:nvSpPr>
          <p:spPr>
            <a:xfrm>
              <a:off x="2373852" y="3684111"/>
              <a:ext cx="23892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③おとしより</a:t>
              </a:r>
              <a:endParaRPr 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endParaRPr>
            </a:p>
          </p:txBody>
        </p:sp>
        <p:pic>
          <p:nvPicPr>
            <p:cNvPr id="18" name="Picture 17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6335" y="4316579"/>
              <a:ext cx="1841738" cy="182364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ADA4BF2-EEB2-A233-C048-DA6F625A2479}"/>
              </a:ext>
            </a:extLst>
          </p:cNvPr>
          <p:cNvGrpSpPr/>
          <p:nvPr/>
        </p:nvGrpSpPr>
        <p:grpSpPr>
          <a:xfrm>
            <a:off x="704195" y="2789968"/>
            <a:ext cx="2429501" cy="2679565"/>
            <a:chOff x="736773" y="1561928"/>
            <a:chExt cx="2429501" cy="2679565"/>
          </a:xfrm>
        </p:grpSpPr>
        <p:sp>
          <p:nvSpPr>
            <p:cNvPr id="3" name="TextBox 2"/>
            <p:cNvSpPr txBox="1"/>
            <p:nvPr/>
          </p:nvSpPr>
          <p:spPr>
            <a:xfrm>
              <a:off x="736773" y="1561928"/>
              <a:ext cx="24295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①ひとりぐらし</a:t>
              </a:r>
              <a:endParaRPr 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endParaRPr>
            </a:p>
          </p:txBody>
        </p:sp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320" y="2201937"/>
              <a:ext cx="2395954" cy="2039556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C5482B5-A776-E4CF-D960-A029EEF0639B}"/>
              </a:ext>
            </a:extLst>
          </p:cNvPr>
          <p:cNvGrpSpPr/>
          <p:nvPr/>
        </p:nvGrpSpPr>
        <p:grpSpPr>
          <a:xfrm>
            <a:off x="258429" y="899235"/>
            <a:ext cx="8627140" cy="978463"/>
            <a:chOff x="253672" y="1091040"/>
            <a:chExt cx="8627140" cy="97846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0B7B657-56A8-5B68-C191-0434CAFD747F}"/>
                </a:ext>
              </a:extLst>
            </p:cNvPr>
            <p:cNvSpPr txBox="1"/>
            <p:nvPr/>
          </p:nvSpPr>
          <p:spPr>
            <a:xfrm>
              <a:off x="822826" y="1156502"/>
              <a:ext cx="7787878" cy="806183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ja-JP" altLang="en-US" sz="34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なぜなら  </a:t>
              </a:r>
              <a:r>
                <a:rPr lang="en-AU" altLang="ja-JP" sz="34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________</a:t>
              </a:r>
              <a:r>
                <a:rPr lang="ja-JP" altLang="en-US" sz="34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rPr>
                <a:t>＿＿が ふえました。</a:t>
              </a:r>
              <a:endParaRPr lang="en-US" altLang="ja-JP" sz="3400" dirty="0">
                <a:latin typeface="UD Digi Kyokasho NK-B" panose="02020700000000000000" pitchFamily="18" charset="-128"/>
                <a:ea typeface="UD Digi Kyokasho NK-B" panose="02020700000000000000" pitchFamily="18" charset="-128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D5192F5-FCDF-D1E5-1138-CA622FEF52B6}"/>
                </a:ext>
              </a:extLst>
            </p:cNvPr>
            <p:cNvSpPr/>
            <p:nvPr/>
          </p:nvSpPr>
          <p:spPr>
            <a:xfrm>
              <a:off x="253672" y="1091040"/>
              <a:ext cx="8627140" cy="978463"/>
            </a:xfrm>
            <a:prstGeom prst="roundRect">
              <a:avLst/>
            </a:prstGeom>
            <a:noFill/>
            <a:ln w="6350">
              <a:solidFill>
                <a:srgbClr val="4F81BD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indent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ja-JP" altLang="en-US" sz="2800" dirty="0">
                  <a:latin typeface="UD Digi Kyokasho NK-B" panose="02020700000000000000" pitchFamily="18" charset="-128"/>
                  <a:ea typeface="UD Digi Kyokasho NK-B" panose="02020700000000000000" pitchFamily="18" charset="-128"/>
                  <a:cs typeface="Times New Roman"/>
                </a:rPr>
                <a:t>　</a:t>
              </a:r>
              <a:endParaRPr lang="en-AU" sz="2800" dirty="0">
                <a:latin typeface="UD Digi Kyokasho NK-B" panose="02020700000000000000" pitchFamily="18" charset="-128"/>
                <a:ea typeface="UD Digi Kyokasho NK-B" panose="02020700000000000000" pitchFamily="18" charset="-128"/>
                <a:cs typeface="Times New Roman"/>
              </a:endParaRPr>
            </a:p>
          </p:txBody>
        </p:sp>
      </p:grpSp>
      <p:pic>
        <p:nvPicPr>
          <p:cNvPr id="15" name="Picture 1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748" y="1629637"/>
            <a:ext cx="1291245" cy="11243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3BF443-35D2-FAF1-40C6-653027BA869A}"/>
              </a:ext>
            </a:extLst>
          </p:cNvPr>
          <p:cNvSpPr txBox="1"/>
          <p:nvPr/>
        </p:nvSpPr>
        <p:spPr>
          <a:xfrm>
            <a:off x="3489522" y="5238700"/>
            <a:ext cx="2395955" cy="46166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ea typeface="Yu Gothic" panose="020B0400000000000000" pitchFamily="34" charset="-128"/>
              </a:rPr>
              <a:t>working parents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3AAB3-0F36-E71D-DACA-6DA60AB20C45}"/>
              </a:ext>
            </a:extLst>
          </p:cNvPr>
          <p:cNvSpPr txBox="1"/>
          <p:nvPr/>
        </p:nvSpPr>
        <p:spPr>
          <a:xfrm>
            <a:off x="5906839" y="5238699"/>
            <a:ext cx="2395955" cy="46166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ea typeface="Yu Gothic" panose="020B0400000000000000" pitchFamily="34" charset="-128"/>
              </a:rPr>
              <a:t>elderly people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0F8B5C-049B-0A07-311C-2520A5496DFF}"/>
              </a:ext>
            </a:extLst>
          </p:cNvPr>
          <p:cNvSpPr txBox="1"/>
          <p:nvPr/>
        </p:nvSpPr>
        <p:spPr>
          <a:xfrm>
            <a:off x="737742" y="5246077"/>
            <a:ext cx="2395955" cy="46166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ea typeface="Yu Gothic" panose="020B0400000000000000" pitchFamily="34" charset="-128"/>
              </a:rPr>
              <a:t>living alone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6E6565-FEE2-CF23-848E-0824C6A409D8}"/>
              </a:ext>
            </a:extLst>
          </p:cNvPr>
          <p:cNvSpPr txBox="1"/>
          <p:nvPr/>
        </p:nvSpPr>
        <p:spPr>
          <a:xfrm>
            <a:off x="-33325" y="-669"/>
            <a:ext cx="9210650" cy="584775"/>
          </a:xfrm>
          <a:prstGeom prst="rect">
            <a:avLst/>
          </a:prstGeom>
          <a:solidFill>
            <a:srgbClr val="DFF0F5"/>
          </a:solidFill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altLang="ja-JP" sz="3200" dirty="0">
                <a:ea typeface="UD Digi Kyokasho NK-B" panose="02020700000000000000" pitchFamily="18" charset="-128"/>
              </a:rPr>
              <a:t>Reasons for the increase in sales of </a:t>
            </a:r>
            <a:r>
              <a:rPr lang="ja-JP" altLang="en-US" sz="3200" dirty="0">
                <a:ea typeface="UD Digi Kyokasho NK-B" panose="02020700000000000000" pitchFamily="18" charset="-128"/>
              </a:rPr>
              <a:t>レトルト</a:t>
            </a:r>
            <a:endParaRPr lang="en-AU" sz="3200" dirty="0">
              <a:ea typeface="UD Digi Kyokasho NK-B" panose="02020700000000000000" pitchFamily="18" charset="-128"/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90FC6F6E-8698-A73A-F0FE-0F54B50E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07003" y="6492875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6366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459678" y="304673"/>
            <a:ext cx="8143570" cy="138499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800" dirty="0">
                <a:ea typeface="Yu Gothic" panose="020B0400000000000000" pitchFamily="34" charset="-128"/>
              </a:rPr>
              <a:t>Japan is prone to natural disasters, </a:t>
            </a:r>
            <a:r>
              <a:rPr lang="ja-JP" altLang="en-US" sz="2800" dirty="0"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レトルトカレ</a:t>
            </a:r>
            <a:r>
              <a:rPr lang="ja-JP" altLang="en-US" sz="2800" dirty="0">
                <a:ea typeface="Yu Gothic" panose="020B0400000000000000" pitchFamily="34" charset="-128"/>
              </a:rPr>
              <a:t>ー </a:t>
            </a:r>
            <a:r>
              <a:rPr lang="en-US" altLang="ja-JP" sz="2800" dirty="0">
                <a:ea typeface="Yu Gothic" panose="020B0400000000000000" pitchFamily="34" charset="-128"/>
              </a:rPr>
              <a:t>can be eaten cold are often included in emergency backpacks. 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5856" y="6553327"/>
            <a:ext cx="2895600" cy="365125"/>
          </a:xfrm>
        </p:spPr>
        <p:txBody>
          <a:bodyPr/>
          <a:lstStyle/>
          <a:p>
            <a:r>
              <a:rPr lang="en-GB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FC01BF7-3EB7-E95B-3252-DEAF04342173}"/>
              </a:ext>
            </a:extLst>
          </p:cNvPr>
          <p:cNvGrpSpPr/>
          <p:nvPr/>
        </p:nvGrpSpPr>
        <p:grpSpPr>
          <a:xfrm>
            <a:off x="421392" y="2128601"/>
            <a:ext cx="4110071" cy="3190561"/>
            <a:chOff x="421392" y="2128601"/>
            <a:chExt cx="4110071" cy="319056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3B4BF1-2C14-B4AF-D054-D27E84BFE1CF}"/>
                </a:ext>
              </a:extLst>
            </p:cNvPr>
            <p:cNvGrpSpPr/>
            <p:nvPr/>
          </p:nvGrpSpPr>
          <p:grpSpPr>
            <a:xfrm>
              <a:off x="421392" y="2128601"/>
              <a:ext cx="4110071" cy="3185631"/>
              <a:chOff x="4607111" y="2759167"/>
              <a:chExt cx="4110071" cy="3185631"/>
            </a:xfrm>
          </p:grpSpPr>
          <p:pic>
            <p:nvPicPr>
              <p:cNvPr id="3" name="図 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3433" y="3784558"/>
                <a:ext cx="2160240" cy="2160240"/>
              </a:xfrm>
              <a:prstGeom prst="rect">
                <a:avLst/>
              </a:prstGeom>
            </p:spPr>
          </p:pic>
          <p:sp>
            <p:nvSpPr>
              <p:cNvPr id="9" name="テキスト ボックス 8"/>
              <p:cNvSpPr txBox="1"/>
              <p:nvPr/>
            </p:nvSpPr>
            <p:spPr>
              <a:xfrm>
                <a:off x="4607111" y="2759167"/>
                <a:ext cx="4110071" cy="95410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2800" dirty="0">
                    <a:ea typeface="UD Digi Kyokasho NK-B" panose="02020700000000000000" pitchFamily="18" charset="-128"/>
                  </a:rPr>
                  <a:t>ひじょうぶくろ</a:t>
                </a:r>
                <a:endParaRPr lang="en-US" altLang="ja-JP" sz="2800" dirty="0">
                  <a:ea typeface="UD Digi Kyokasho NK-B" panose="02020700000000000000" pitchFamily="18" charset="-128"/>
                </a:endParaRPr>
              </a:p>
              <a:p>
                <a:pPr algn="ctr"/>
                <a:r>
                  <a:rPr lang="en-US" sz="2800" dirty="0">
                    <a:ea typeface="UD Digi Kyokasho NK-B" panose="02020700000000000000" pitchFamily="18" charset="-128"/>
                  </a:rPr>
                  <a:t>emergency backpack</a:t>
                </a:r>
                <a:endParaRPr lang="en-AU" sz="2800" dirty="0">
                  <a:ea typeface="UD Digi Kyokasho NK-B" panose="02020700000000000000" pitchFamily="18" charset="-128"/>
                </a:endParaRPr>
              </a:p>
            </p:txBody>
          </p:sp>
          <p:pic>
            <p:nvPicPr>
              <p:cNvPr id="13" name="Picture 12"/>
              <p:cNvPicPr/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6467" y="4662423"/>
                <a:ext cx="1086966" cy="95410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95363">
              <a:off x="2327321" y="4849534"/>
              <a:ext cx="393499" cy="469628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58977A7-1D94-D0BF-C0AE-0F9ACC8C6D1D}"/>
              </a:ext>
            </a:extLst>
          </p:cNvPr>
          <p:cNvGrpSpPr/>
          <p:nvPr/>
        </p:nvGrpSpPr>
        <p:grpSpPr>
          <a:xfrm>
            <a:off x="4354803" y="2767310"/>
            <a:ext cx="4110071" cy="3360441"/>
            <a:chOff x="4354803" y="2767310"/>
            <a:chExt cx="4110071" cy="33604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EB97D96-A908-DBF5-8B4B-8E59F6844E7E}"/>
                </a:ext>
              </a:extLst>
            </p:cNvPr>
            <p:cNvGrpSpPr/>
            <p:nvPr/>
          </p:nvGrpSpPr>
          <p:grpSpPr>
            <a:xfrm>
              <a:off x="4354803" y="2767310"/>
              <a:ext cx="4110071" cy="3360441"/>
              <a:chOff x="4745083" y="2608429"/>
              <a:chExt cx="4110071" cy="3360441"/>
            </a:xfrm>
          </p:grpSpPr>
          <p:sp>
            <p:nvSpPr>
              <p:cNvPr id="4" name="テキスト ボックス 3"/>
              <p:cNvSpPr txBox="1"/>
              <p:nvPr/>
            </p:nvSpPr>
            <p:spPr>
              <a:xfrm>
                <a:off x="4745083" y="2608429"/>
                <a:ext cx="4110071" cy="95410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2800" dirty="0">
                    <a:latin typeface="UD Digi Kyokasho NK-B" panose="02020700000000000000" pitchFamily="18" charset="-128"/>
                    <a:ea typeface="UD Digi Kyokasho NK-B" panose="02020700000000000000" pitchFamily="18" charset="-128"/>
                  </a:rPr>
                  <a:t>ひなんじょ</a:t>
                </a:r>
                <a:endParaRPr lang="en-US" altLang="ja-JP" sz="2800" dirty="0">
                  <a:latin typeface="UD Digi Kyokasho NK-B" panose="02020700000000000000" pitchFamily="18" charset="-128"/>
                  <a:ea typeface="UD Digi Kyokasho NK-B" panose="02020700000000000000" pitchFamily="18" charset="-128"/>
                </a:endParaRPr>
              </a:p>
              <a:p>
                <a:pPr algn="ctr"/>
                <a:r>
                  <a:rPr lang="en-US" sz="2800" dirty="0">
                    <a:ea typeface="UD Digi Kyokasho NK-B" panose="02020700000000000000" pitchFamily="18" charset="-128"/>
                  </a:rPr>
                  <a:t>emergency shelter</a:t>
                </a:r>
                <a:endParaRPr lang="en-AU" sz="2800" dirty="0">
                  <a:ea typeface="UD Digi Kyokasho NK-B" panose="02020700000000000000" pitchFamily="18" charset="-128"/>
                </a:endParaRPr>
              </a:p>
            </p:txBody>
          </p:sp>
          <p:pic>
            <p:nvPicPr>
              <p:cNvPr id="5" name="図 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1413" y="3516028"/>
                <a:ext cx="2714071" cy="2452842"/>
              </a:xfrm>
              <a:prstGeom prst="rect">
                <a:avLst/>
              </a:prstGeom>
            </p:spPr>
          </p:pic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C386EA-EE20-D881-4C0E-7F94A01AEB48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3" y="4985964"/>
              <a:ext cx="829726" cy="78848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67574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角丸四角形 5"/>
          <p:cNvSpPr/>
          <p:nvPr/>
        </p:nvSpPr>
        <p:spPr>
          <a:xfrm>
            <a:off x="179512" y="188640"/>
            <a:ext cx="2832348" cy="93610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solidFill>
                  <a:prstClr val="black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うちゅう</a:t>
            </a:r>
            <a:endParaRPr lang="en-US" altLang="ja-JP" sz="3200" dirty="0">
              <a:solidFill>
                <a:prstClr val="black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  <a:p>
            <a:pPr algn="ctr"/>
            <a:r>
              <a:rPr lang="ja-JP" altLang="en-US" sz="3200" dirty="0">
                <a:solidFill>
                  <a:prstClr val="black"/>
                </a:solidFill>
                <a:latin typeface="UD Digi Kyokasho NK-B" panose="02020700000000000000" pitchFamily="18" charset="-128"/>
                <a:ea typeface="UD Digi Kyokasho NK-B" panose="02020700000000000000" pitchFamily="18" charset="-128"/>
              </a:rPr>
              <a:t>ステーション</a:t>
            </a:r>
            <a:endParaRPr lang="en-AU" sz="3200" dirty="0">
              <a:solidFill>
                <a:prstClr val="black"/>
              </a:solidFill>
              <a:latin typeface="UD Digi Kyokasho NK-B" panose="02020700000000000000" pitchFamily="18" charset="-128"/>
              <a:ea typeface="UD Digi Kyokasho NK-B" panose="02020700000000000000" pitchFamily="18" charset="-12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D09210-9662-EC41-14AA-F607110CED06}"/>
              </a:ext>
            </a:extLst>
          </p:cNvPr>
          <p:cNvGrpSpPr/>
          <p:nvPr/>
        </p:nvGrpSpPr>
        <p:grpSpPr>
          <a:xfrm>
            <a:off x="5724128" y="3937989"/>
            <a:ext cx="1657931" cy="2478088"/>
            <a:chOff x="4820579" y="4077072"/>
            <a:chExt cx="1657931" cy="2478088"/>
          </a:xfrm>
        </p:grpSpPr>
        <p:pic>
          <p:nvPicPr>
            <p:cNvPr id="6150" name="Picture 6" descr="https://2.bp.blogspot.com/-Zy_vm0cIrFQ/VRUSluVzKqI/AAAAAAAAss4/ge0FR7XPE8Y/s800/job_space_uchufuku_man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4077072"/>
              <a:ext cx="1474462" cy="2478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45323">
              <a:off x="4820579" y="4949195"/>
              <a:ext cx="773186" cy="922772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636" y="763768"/>
            <a:ext cx="4170040" cy="3909413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5856" y="6480865"/>
            <a:ext cx="2895600" cy="365125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ea typeface="ＭＳ Ｐゴシック"/>
              </a:rPr>
              <a:t>© The Japan Foundation, Sydney</a:t>
            </a:r>
            <a:endParaRPr lang="en-AU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テキスト ボックス 7">
            <a:extLst>
              <a:ext uri="{FF2B5EF4-FFF2-40B4-BE49-F238E27FC236}">
                <a16:creationId xmlns:a16="http://schemas.microsoft.com/office/drawing/2014/main" id="{609C9268-CDCC-009B-F47A-6430484EB29D}"/>
              </a:ext>
            </a:extLst>
          </p:cNvPr>
          <p:cNvSpPr txBox="1"/>
          <p:nvPr/>
        </p:nvSpPr>
        <p:spPr>
          <a:xfrm>
            <a:off x="772519" y="4924121"/>
            <a:ext cx="4478681" cy="95410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800" dirty="0">
                <a:ea typeface="Yu Gothic" panose="020B0400000000000000" pitchFamily="34" charset="-128"/>
              </a:rPr>
              <a:t>Curry is also on the menu on space stations</a:t>
            </a:r>
          </a:p>
        </p:txBody>
      </p:sp>
    </p:spTree>
    <p:extLst>
      <p:ext uri="{BB962C8B-B14F-4D97-AF65-F5344CB8AC3E}">
        <p14:creationId xmlns:p14="http://schemas.microsoft.com/office/powerpoint/2010/main" val="366601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0EDB18-F813-D492-8358-C91E00F3C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864" y="6466709"/>
            <a:ext cx="2895600" cy="365125"/>
          </a:xfrm>
        </p:spPr>
        <p:txBody>
          <a:bodyPr/>
          <a:lstStyle/>
          <a:p>
            <a:r>
              <a:rPr lang="en-GB" dirty="0"/>
              <a:t>© The Japan Foundation, Sydney</a:t>
            </a:r>
            <a:endParaRPr lang="en-AU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F12C3A3-CED7-8A5A-8891-51EA5E434E87}"/>
              </a:ext>
            </a:extLst>
          </p:cNvPr>
          <p:cNvSpPr/>
          <p:nvPr/>
        </p:nvSpPr>
        <p:spPr>
          <a:xfrm>
            <a:off x="2231740" y="2816656"/>
            <a:ext cx="4680520" cy="88997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4000" dirty="0"/>
              <a:t>Continue to part 2</a:t>
            </a:r>
          </a:p>
        </p:txBody>
      </p:sp>
    </p:spTree>
    <p:extLst>
      <p:ext uri="{BB962C8B-B14F-4D97-AF65-F5344CB8AC3E}">
        <p14:creationId xmlns:p14="http://schemas.microsoft.com/office/powerpoint/2010/main" val="2830805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モジュール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>
          <a:defRPr sz="2800"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  <a:ln w="6350">
          <a:noFill/>
        </a:ln>
      </a:spPr>
      <a:bodyPr wrap="square" rtlCol="0">
        <a:spAutoFit/>
      </a:bodyPr>
      <a:lstStyle>
        <a:defPPr algn="ctr">
          <a:defRPr sz="2800" dirty="0">
            <a:latin typeface="Yu Gothic" panose="020B0400000000000000" pitchFamily="34" charset="-128"/>
            <a:ea typeface="Yu Gothic" panose="020B0400000000000000" pitchFamily="34" charset="-128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</a:theme>
</file>

<file path=ppt/theme/theme2.xml><?xml version="1.0" encoding="utf-8"?>
<a:theme xmlns:a="http://schemas.openxmlformats.org/drawingml/2006/main" name="3_Office ​​テーマ">
  <a:themeElements>
    <a:clrScheme name="モジュール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e89bbcc-2d98-41f2-94dc-ce0650dac9b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87E11574165184B9E3BD487CAA6BDC1" ma:contentTypeVersion="15" ma:contentTypeDescription="新しいドキュメントを作成します。" ma:contentTypeScope="" ma:versionID="08d299154520600b515633fb7bb9a5e8">
  <xsd:schema xmlns:xsd="http://www.w3.org/2001/XMLSchema" xmlns:xs="http://www.w3.org/2001/XMLSchema" xmlns:p="http://schemas.microsoft.com/office/2006/metadata/properties" xmlns:ns3="5e89bbcc-2d98-41f2-94dc-ce0650dac9b6" xmlns:ns4="05b8ab24-aa25-4ae0-8449-3067e3006da2" targetNamespace="http://schemas.microsoft.com/office/2006/metadata/properties" ma:root="true" ma:fieldsID="6aa1475bc569f74c4205db1011725c3f" ns3:_="" ns4:_="">
    <xsd:import namespace="5e89bbcc-2d98-41f2-94dc-ce0650dac9b6"/>
    <xsd:import namespace="05b8ab24-aa25-4ae0-8449-3067e3006da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89bbcc-2d98-41f2-94dc-ce0650dac9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b8ab24-aa25-4ae0-8449-3067e3006da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8B4153-F174-4F3A-B96F-9E7339C31FF6}">
  <ds:schemaRefs>
    <ds:schemaRef ds:uri="http://schemas.microsoft.com/office/2006/documentManagement/types"/>
    <ds:schemaRef ds:uri="05b8ab24-aa25-4ae0-8449-3067e3006da2"/>
    <ds:schemaRef ds:uri="http://purl.org/dc/dcmitype/"/>
    <ds:schemaRef ds:uri="5e89bbcc-2d98-41f2-94dc-ce0650dac9b6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AA8527-A5A4-43C9-8345-28FE511A77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89bbcc-2d98-41f2-94dc-ce0650dac9b6"/>
    <ds:schemaRef ds:uri="05b8ab24-aa25-4ae0-8449-3067e3006d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27872E-7709-4A0B-AB4A-D75C7DFD75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29311</TotalTime>
  <Words>1956</Words>
  <Application>Microsoft Office PowerPoint</Application>
  <PresentationFormat>On-screen Show (4:3)</PresentationFormat>
  <Paragraphs>237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UD Digi Kyokasho NK-B</vt:lpstr>
      <vt:lpstr>UD Digi Kyokasho NK-R</vt:lpstr>
      <vt:lpstr>UD Digi Kyokasho NP-B</vt:lpstr>
      <vt:lpstr>Yu Gothic</vt:lpstr>
      <vt:lpstr>Arial</vt:lpstr>
      <vt:lpstr>Berlin Sans FB Demi</vt:lpstr>
      <vt:lpstr>Calibri</vt:lpstr>
      <vt:lpstr>Roboto</vt:lpstr>
      <vt:lpstr>Office ​​テーマ</vt:lpstr>
      <vt:lpstr>3_Office ​​テーマ</vt:lpstr>
      <vt:lpstr>カレー Curry</vt:lpstr>
      <vt:lpstr>Focus questions</vt:lpstr>
      <vt:lpstr>1. 日本のカレーについて しりましょう Let’s learn about Japanese curry</vt:lpstr>
      <vt:lpstr>PowerPoint Presentation</vt:lpstr>
      <vt:lpstr>みなさんは カレーがすきですか？ Do you like curry?</vt:lpstr>
      <vt:lpstr>PowerPoint Presentation</vt:lpstr>
      <vt:lpstr>PowerPoint Presentation</vt:lpstr>
      <vt:lpstr>PowerPoint Presentation</vt:lpstr>
      <vt:lpstr>これは日本のカレーです</vt:lpstr>
      <vt:lpstr>2. 日本のカレーはどこから？ Where is Japanese curry from?</vt:lpstr>
      <vt:lpstr>　 日本のカレーはどこから きましたか。 Where did Japanese curry come from?</vt:lpstr>
      <vt:lpstr>PowerPoint Presentation</vt:lpstr>
      <vt:lpstr>だれがカレーをおしえましたか Who first taught Japan how to make curry?</vt:lpstr>
      <vt:lpstr>PowerPoint Presentation</vt:lpstr>
      <vt:lpstr>Discuss in pairs “Where are these curries from?” and  “How are they eaten?”</vt:lpstr>
      <vt:lpstr>PowerPoint Presentation</vt:lpstr>
      <vt:lpstr>3. どう かわりましたか？ Change in eating habits and lifestyles</vt:lpstr>
      <vt:lpstr> </vt:lpstr>
      <vt:lpstr>レトルトカレーはどんなカレー？ What is retort curry?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The Japan Foundation Sydney</dc:creator>
  <cp:lastModifiedBy>Himiko Negishi-Wood</cp:lastModifiedBy>
  <cp:revision>1412</cp:revision>
  <cp:lastPrinted>2019-10-16T03:55:26Z</cp:lastPrinted>
  <dcterms:created xsi:type="dcterms:W3CDTF">2016-10-20T23:51:05Z</dcterms:created>
  <dcterms:modified xsi:type="dcterms:W3CDTF">2026-10-16T00:26:21Z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0x010100D87E11574165184B9E3BD487CAA6BDC1</vt:lpwstr>
  </property>
</Properties>
</file>